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85" r:id="rId5"/>
    <p:sldId id="269" r:id="rId6"/>
    <p:sldId id="286" r:id="rId7"/>
    <p:sldId id="27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350AF-5AAA-453C-9CA7-B4B8AFC49C0B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15FF9-381D-4740-9E04-B0B4ED1861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2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15FF9-381D-4740-9E04-B0B4ED18618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010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15FF9-381D-4740-9E04-B0B4ED18618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46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15FF9-381D-4740-9E04-B0B4ED18618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3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15FF9-381D-4740-9E04-B0B4ED18618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31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15FF9-381D-4740-9E04-B0B4ED18618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109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15FF9-381D-4740-9E04-B0B4ED18618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109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15FF9-381D-4740-9E04-B0B4ED18618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10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Y:\Яковлева\ИМИДЖ учреждения\Молодежный социальный совет\multi-color-pastel-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АСУП\Desktop\СРОЧНО МАРТ\Молодежные практики Иордан  до 16 03 2017\Картинки в роллап\Yugra-Coat-Of-Arms-russian-federation-39447962-2000-2320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1562100" cy="181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6"/>
          <p:cNvSpPr>
            <a:spLocks noChangeArrowheads="1"/>
          </p:cNvSpPr>
          <p:nvPr/>
        </p:nvSpPr>
        <p:spPr bwMode="auto">
          <a:xfrm>
            <a:off x="3914775" y="38100"/>
            <a:ext cx="5229225" cy="18002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Бюджетное учреждение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Ханты-Мансийского автономного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округа – Югры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«Реабилитационный центр для детей и подростков с  ограниченными  возможностями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«Лучик»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" name="Рисунок 6" descr="C:\Users\Zavtur\Desktop\Логотип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14775" y="48498"/>
            <a:ext cx="942975" cy="88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28"/>
          <p:cNvSpPr>
            <a:spLocks noChangeArrowheads="1" noChangeShapeType="1" noTextEdit="1"/>
          </p:cNvSpPr>
          <p:nvPr/>
        </p:nvSpPr>
        <p:spPr bwMode="auto">
          <a:xfrm>
            <a:off x="640304" y="1628800"/>
            <a:ext cx="8036152" cy="18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Стажировочная</a:t>
            </a:r>
            <a:r>
              <a:rPr lang="ru-RU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площадка</a:t>
            </a:r>
          </a:p>
          <a:p>
            <a:pPr algn="ctr"/>
            <a:r>
              <a:rPr lang="ru-RU" sz="3600" b="1" dirty="0" smtClean="0">
                <a:latin typeface="Times New Roman"/>
                <a:ea typeface="Times New Roman"/>
              </a:rPr>
              <a:t>Внедрение технологии </a:t>
            </a:r>
            <a:r>
              <a:rPr lang="ru-RU" sz="3600" b="1" dirty="0" err="1" smtClean="0">
                <a:latin typeface="Times New Roman"/>
                <a:ea typeface="Times New Roman"/>
              </a:rPr>
              <a:t>анимало</a:t>
            </a:r>
            <a:r>
              <a:rPr lang="ru-RU" sz="3600" b="1" dirty="0" smtClean="0">
                <a:latin typeface="Times New Roman"/>
                <a:ea typeface="Times New Roman"/>
              </a:rPr>
              <a:t> и </a:t>
            </a:r>
            <a:r>
              <a:rPr lang="ru-RU" sz="3600" b="1" dirty="0" err="1" smtClean="0">
                <a:latin typeface="Times New Roman"/>
                <a:ea typeface="Times New Roman"/>
              </a:rPr>
              <a:t>гарденотерапии</a:t>
            </a:r>
            <a:endParaRPr lang="ru-RU" sz="3600" b="1" dirty="0" smtClean="0">
              <a:latin typeface="Times New Roman"/>
              <a:ea typeface="Times New Roman"/>
            </a:endParaRPr>
          </a:p>
          <a:p>
            <a:pPr algn="ctr"/>
            <a:r>
              <a:rPr lang="ru-RU" sz="3600" b="1" dirty="0" smtClean="0">
                <a:latin typeface="Times New Roman"/>
                <a:ea typeface="Times New Roman"/>
              </a:rPr>
              <a:t>в реабилитации и </a:t>
            </a:r>
            <a:r>
              <a:rPr lang="ru-RU" sz="3600" b="1" dirty="0" err="1" smtClean="0">
                <a:latin typeface="Times New Roman"/>
                <a:ea typeface="Times New Roman"/>
              </a:rPr>
              <a:t>абилитации</a:t>
            </a:r>
            <a:r>
              <a:rPr lang="ru-RU" sz="3600" b="1" dirty="0" smtClean="0">
                <a:latin typeface="Times New Roman"/>
                <a:ea typeface="Times New Roman"/>
              </a:rPr>
              <a:t> детей, имеющих особенности развития</a:t>
            </a:r>
            <a:endParaRPr lang="ru-RU" sz="3600" kern="10" spc="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29"/>
          <p:cNvSpPr>
            <a:spLocks noChangeArrowheads="1"/>
          </p:cNvSpPr>
          <p:nvPr/>
        </p:nvSpPr>
        <p:spPr bwMode="auto">
          <a:xfrm>
            <a:off x="5148064" y="5949280"/>
            <a:ext cx="3738314" cy="590550"/>
          </a:xfrm>
          <a:prstGeom prst="wedgeRoundRectCallout">
            <a:avLst>
              <a:gd name="adj1" fmla="val -40889"/>
              <a:gd name="adj2" fmla="val 63440"/>
              <a:gd name="adj3" fmla="val 16667"/>
            </a:avLst>
          </a:prstGeom>
          <a:solidFill>
            <a:srgbClr val="FFFF00"/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altLang="ru-RU" sz="1600" b="1" dirty="0" smtClean="0">
                <a:solidFill>
                  <a:srgbClr val="0033CC"/>
                </a:solidFill>
                <a:latin typeface="Calibri" pitchFamily="34" charset="0"/>
                <a:cs typeface="Arial" pitchFamily="34" charset="0"/>
              </a:rPr>
              <a:t>Яковлева Ксения Юрьевна, заместитель директора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54" name="Picture 30" descr="Y:\Яковлева\Лучик 2015\442-ФЗ\Сеть опорных реаб.центров\Фото для коллажа\collage_photoca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2419" y="3561019"/>
            <a:ext cx="7001947" cy="238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49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zam\Desktop\Для ОМО\Исполнено\Молодежный социальный совет\multi-color-pastel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59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583932" y="980728"/>
            <a:ext cx="8102868" cy="5328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26670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Конкурсный отбор </a:t>
            </a: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учреждений, подведомственных </a:t>
            </a:r>
            <a:r>
              <a:rPr lang="ru-RU" sz="1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Депсоцразвития</a:t>
            </a: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Югры, для создания опорных реабилитационных центров, обеспечивающих работу с детьми, имеющими особенности </a:t>
            </a: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развития </a:t>
            </a:r>
          </a:p>
          <a:p>
            <a:pPr marL="0" lvl="0" indent="26670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(приказ </a:t>
            </a:r>
            <a:r>
              <a:rPr lang="ru-RU" sz="1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Депсоцразвития</a:t>
            </a: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Югры от 26.05.2016 года №</a:t>
            </a: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344-р)</a:t>
            </a:r>
          </a:p>
          <a:p>
            <a:pPr marL="0" lvl="0" indent="26670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Протокол от 24.06.2016</a:t>
            </a:r>
          </a:p>
          <a:p>
            <a:pPr marL="0" lvl="0" indent="26670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присвоить статусы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«Опорный реабилитационный центр, обеспечивающий работу с детьми, имеющими особенности развития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266700" algn="just">
              <a:buNone/>
            </a:pPr>
            <a:endParaRPr lang="ru-RU" dirty="0" smtClean="0">
              <a:latin typeface="Times New Roman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81914" y="11247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Y:\Яковлева\Лучик 2015\Печатная продукция\Логоти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0626" y="82362"/>
            <a:ext cx="1232671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59996" y="23562"/>
            <a:ext cx="7017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Стажировочная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площадка </a:t>
            </a:r>
          </a:p>
          <a:p>
            <a:pPr algn="ctr"/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«Внедрение технологии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анимало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гарденотерапии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в реабилитации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абилитации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детей, имеющих особенности развития</a:t>
            </a:r>
            <a:endParaRPr lang="ru-RU" sz="2000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7" name="Рисунок 16" descr="C:\Users\АСУП\Desktop\СРОЧНО МАРТ\Молодежные практики Иордан  до 16 03 2017\Картинки в роллап\Yugra-Coat-Of-Arms-russian-federation-39447962-2000-2320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8" y="116632"/>
            <a:ext cx="1152128" cy="12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трелка вниз 1"/>
          <p:cNvSpPr/>
          <p:nvPr/>
        </p:nvSpPr>
        <p:spPr>
          <a:xfrm>
            <a:off x="4434242" y="2369230"/>
            <a:ext cx="50405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5219437"/>
              </p:ext>
            </p:extLst>
          </p:nvPr>
        </p:nvGraphicFramePr>
        <p:xfrm>
          <a:off x="206874" y="3068960"/>
          <a:ext cx="8856983" cy="3689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499"/>
                <a:gridCol w="1161493"/>
                <a:gridCol w="2753852"/>
                <a:gridCol w="1935139"/>
              </a:tblGrid>
              <a:tr h="15100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Реабилитационный центр «Лучик», г. Ханты-Мансийск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Реабилитационный центр 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Журавушка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г.Пыть-ях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Реабилитационный центр 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Таукси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г.Нижневартовск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Реабилитационный центр «Солнышко»,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г.Советский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4967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Аниматорапия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гарденотерапия</a:t>
                      </a:r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Применение методов и методик, используемых АНО «Центр реабилитации инвалидов «Наш солнечный мир»;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оккупациональная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терапия; оказание  помощи детям раннего возраста  с риском отставания в развитии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Лекотека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 помощи детям раннего возраста  с риском отставания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развитии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Оккупационная терапия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01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zam\Desktop\Для ОМО\Исполнено\Молодежный социальный совет\multi-color-pastel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80982" y="1133069"/>
            <a:ext cx="8139490" cy="5104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46088" algn="ctr">
              <a:buNone/>
            </a:pPr>
            <a:r>
              <a:rPr lang="ru-RU" dirty="0">
                <a:latin typeface="Times New Roman"/>
                <a:ea typeface="Calibri"/>
              </a:rPr>
              <a:t>П</a:t>
            </a:r>
            <a:r>
              <a:rPr lang="ru-RU" dirty="0" smtClean="0">
                <a:latin typeface="Times New Roman"/>
                <a:ea typeface="Calibri"/>
              </a:rPr>
              <a:t>рограмма </a:t>
            </a:r>
            <a:r>
              <a:rPr lang="ru-RU" dirty="0">
                <a:latin typeface="Times New Roman"/>
                <a:ea typeface="Calibri"/>
              </a:rPr>
              <a:t>реабилитации и </a:t>
            </a:r>
            <a:r>
              <a:rPr lang="ru-RU" dirty="0" err="1">
                <a:latin typeface="Times New Roman"/>
                <a:ea typeface="Calibri"/>
              </a:rPr>
              <a:t>абилитации</a:t>
            </a:r>
            <a:r>
              <a:rPr lang="ru-RU" dirty="0">
                <a:latin typeface="Times New Roman"/>
                <a:ea typeface="Calibri"/>
              </a:rPr>
              <a:t> детей-инвалидов через общение с животными и взаимодействие с растительным миром «Лучший </a:t>
            </a:r>
            <a:r>
              <a:rPr lang="ru-RU" dirty="0" smtClean="0">
                <a:latin typeface="Times New Roman"/>
                <a:ea typeface="Calibri"/>
              </a:rPr>
              <a:t>друг»</a:t>
            </a:r>
          </a:p>
          <a:p>
            <a:pPr marL="0" indent="446088" algn="ctr"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 marL="0" indent="446088" algn="ctr">
              <a:buNone/>
            </a:pPr>
            <a:endParaRPr lang="ru-RU" dirty="0">
              <a:latin typeface="Times New Roman"/>
              <a:ea typeface="Calibri"/>
            </a:endParaRPr>
          </a:p>
          <a:p>
            <a:pPr marL="0" indent="446088" algn="just">
              <a:buNone/>
            </a:pP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81914" y="11247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Y:\Яковлева\Лучик 2015\Печатная продукция\Логоти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0626" y="82362"/>
            <a:ext cx="1232671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 descr="C:\Users\АСУП\Desktop\СРОЧНО МАРТ\Молодежные практики Иордан  до 16 03 2017\Картинки в роллап\Yugra-Coat-Of-Arms-russian-federation-39447962-2000-2320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8" y="116632"/>
            <a:ext cx="1152128" cy="12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133069"/>
            <a:ext cx="8136904" cy="45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algn="ctr"/>
            <a:endParaRPr lang="ru-RU" sz="2350" dirty="0"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9996" y="23562"/>
            <a:ext cx="7017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Стажировочная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площадка </a:t>
            </a:r>
          </a:p>
          <a:p>
            <a:pPr algn="ctr"/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«Внедрение технологии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анимало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гарденотерапии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в реабилитации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абилитации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детей, имеющих особенности развития</a:t>
            </a:r>
            <a:endParaRPr lang="ru-RU" sz="2000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293879">
            <a:off x="2366609" y="3117128"/>
            <a:ext cx="360040" cy="616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677969">
            <a:off x="6065341" y="3120381"/>
            <a:ext cx="360040" cy="616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7939461"/>
              </p:ext>
            </p:extLst>
          </p:nvPr>
        </p:nvGraphicFramePr>
        <p:xfrm>
          <a:off x="857224" y="3714752"/>
          <a:ext cx="756084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</a:rPr>
                        <a:t>анималотерапия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в том числе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</a:rPr>
                        <a:t>гарденотерапия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 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канистерапия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иппотерапия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0994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indent="0" algn="ctr"/>
                      <a:r>
                        <a:rPr lang="ru-RU" sz="20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, в том числе, с использованием имеющейся инфраструктуры города Ханты-Мансийска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 rot="16200000" flipH="1">
            <a:off x="4474343" y="1526393"/>
            <a:ext cx="469477" cy="7560838"/>
          </a:xfrm>
          <a:prstGeom prst="rightBrace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contourW="38100"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Zavtur\Pictures\imgprevie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25373"/>
            <a:ext cx="857224" cy="163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854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zam\Desktop\Для ОМО\Исполнено\Молодежный социальный совет\multi-color-pastel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80982" y="1133069"/>
            <a:ext cx="8139490" cy="501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46088" algn="ctr">
              <a:buNone/>
            </a:pPr>
            <a:r>
              <a:rPr lang="ru-RU" sz="2400" b="1" dirty="0" smtClean="0">
                <a:latin typeface="Times New Roman"/>
                <a:ea typeface="Calibri"/>
              </a:rPr>
              <a:t>Реализация программы «Лучший друг»</a:t>
            </a:r>
          </a:p>
          <a:p>
            <a:pPr marL="0" indent="446088" algn="ctr">
              <a:buNone/>
            </a:pPr>
            <a:r>
              <a:rPr lang="ru-RU" sz="2400" b="1" dirty="0" smtClean="0">
                <a:latin typeface="Times New Roman"/>
                <a:ea typeface="Calibri"/>
              </a:rPr>
              <a:t>в соответствии с заключенными соглашениями</a:t>
            </a:r>
          </a:p>
          <a:p>
            <a:pPr marL="0" indent="44608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Региональная общественная спортивная организация «Федерация ездового спорта Ханты-Мансийского автономного округа – Югры»;</a:t>
            </a:r>
          </a:p>
          <a:p>
            <a:pPr marL="0" indent="44608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автономное учреждение Ханты-Мансийского автономного округа – Югры «Конноспортивный клуб «Мустанг»;</a:t>
            </a:r>
          </a:p>
          <a:p>
            <a:pPr marL="0" indent="44608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учреждением дополнительного образования детей «Станция юного натуралиста»;</a:t>
            </a:r>
          </a:p>
          <a:p>
            <a:pPr marL="0" indent="44608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бюджетное учреждение Ханты-Мансийского автономного округа – Югры «Музей Природы и Человека»;</a:t>
            </a:r>
          </a:p>
          <a:p>
            <a:pPr marL="0" indent="446088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</a:t>
            </a:r>
          </a:p>
          <a:p>
            <a:pPr marL="0" indent="44608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«Природный парк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Самаровский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Чугас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446088" algn="ctr">
              <a:buNone/>
            </a:pP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446088" algn="ctr">
              <a:buNone/>
            </a:pPr>
            <a:endParaRPr lang="ru-RU" sz="2000" dirty="0" smtClean="0">
              <a:latin typeface="Times New Roman"/>
              <a:ea typeface="Calibri"/>
            </a:endParaRPr>
          </a:p>
          <a:p>
            <a:pPr marL="0" indent="446088" algn="ctr"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 marL="0" indent="446088" algn="ctr">
              <a:buNone/>
            </a:pPr>
            <a:endParaRPr lang="ru-RU" dirty="0">
              <a:latin typeface="Times New Roman"/>
              <a:ea typeface="Calibri"/>
            </a:endParaRPr>
          </a:p>
          <a:p>
            <a:pPr marL="0" indent="446088" algn="just">
              <a:buNone/>
            </a:pP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81914" y="11247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Y:\Яковлева\Лучик 2015\Печатная продукция\Логоти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0626" y="82362"/>
            <a:ext cx="1232671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 descr="C:\Users\АСУП\Desktop\СРОЧНО МАРТ\Молодежные практики Иордан  до 16 03 2017\Картинки в роллап\Yugra-Coat-Of-Arms-russian-federation-39447962-2000-2320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8" y="116632"/>
            <a:ext cx="1152128" cy="12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133069"/>
            <a:ext cx="8136904" cy="45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algn="ctr"/>
            <a:endParaRPr lang="ru-RU" sz="2350" dirty="0"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9996" y="23562"/>
            <a:ext cx="7017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Стажировочная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площадка </a:t>
            </a:r>
          </a:p>
          <a:p>
            <a:pPr algn="ctr"/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«Внедрение технологии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анимало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гарденотерапии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в реабилитации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абилитации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детей, имеющих особенности развития</a:t>
            </a:r>
            <a:endParaRPr lang="ru-RU" sz="2000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7" name="Picture 3" descr="C:\Users\Anatoliy\Desktop\ruchka-i-dokument-v-oranzhevojj-papk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8524" y="4857760"/>
            <a:ext cx="3055476" cy="200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854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zam\Desktop\Для ОМО\Исполнено\Молодежный социальный совет\multi-color-pastel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807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99592" y="980728"/>
            <a:ext cx="7787208" cy="5328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6700" algn="just">
              <a:buNone/>
            </a:pPr>
            <a:endParaRPr lang="ru-RU" dirty="0" smtClean="0">
              <a:latin typeface="Times New Roman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81914" y="11247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Y:\Яковлева\Лучик 2015\Печатная продукция\Логоти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0626" y="82362"/>
            <a:ext cx="1232671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 descr="C:\Users\АСУП\Desktop\СРОЧНО МАРТ\Молодежные практики Иордан  до 16 03 2017\Картинки в роллап\Yugra-Coat-Of-Arms-russian-federation-39447962-2000-2320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8" y="116632"/>
            <a:ext cx="1152128" cy="12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133069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algn="ctr"/>
            <a:r>
              <a:rPr lang="ru-RU" sz="2800" b="1" dirty="0" smtClean="0">
                <a:solidFill>
                  <a:srgbClr val="92D050"/>
                </a:solidFill>
                <a:latin typeface="Monotype Corsiva" panose="03010101010201010101" pitchFamily="66" charset="0"/>
                <a:ea typeface="Times New Roman"/>
              </a:rPr>
              <a:t>НАПРАВЛЕНИЯ ГАРДЕНОТЕРАПИИ</a:t>
            </a:r>
          </a:p>
          <a:p>
            <a:pPr lvl="0" indent="266700" algn="ctr"/>
            <a:r>
              <a:rPr lang="ru-RU" sz="2800" b="1" dirty="0" smtClean="0">
                <a:solidFill>
                  <a:srgbClr val="92D050"/>
                </a:solidFill>
                <a:latin typeface="Monotype Corsiva" panose="03010101010201010101" pitchFamily="66" charset="0"/>
              </a:rPr>
              <a:t>и профессиональный инструментарий</a:t>
            </a:r>
            <a:endParaRPr lang="ru-RU" sz="2800" dirty="0">
              <a:latin typeface="Times New Roman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99592" y="1685848"/>
            <a:ext cx="7787208" cy="4956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4290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266700" algn="just">
              <a:buNone/>
            </a:pPr>
            <a:endParaRPr lang="ru-RU" dirty="0" smtClean="0">
              <a:latin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9996" y="23562"/>
            <a:ext cx="7017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Стажировочная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площадка </a:t>
            </a:r>
          </a:p>
          <a:p>
            <a:pPr algn="ctr"/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«Внедрение технологии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анимало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гарденотерапии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в реабилитации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абилитации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детей, имеющих особенности развития</a:t>
            </a:r>
            <a:endParaRPr lang="ru-RU" sz="2000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2223520"/>
              </p:ext>
            </p:extLst>
          </p:nvPr>
        </p:nvGraphicFramePr>
        <p:xfrm>
          <a:off x="0" y="2857496"/>
          <a:ext cx="9144000" cy="368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комнатные растения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огород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по экологическому воспитанию детей с ограниченными возможностями «Наш дом – Природа»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познавательный экспериментально-исследовательский проект «Юный огородник»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«Обучение хозяйственно-бытовому труду» (уход за комнатными растениями, рассадой)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Стрелка вниз 14"/>
          <p:cNvSpPr/>
          <p:nvPr/>
        </p:nvSpPr>
        <p:spPr>
          <a:xfrm rot="2714414">
            <a:off x="2460196" y="1961846"/>
            <a:ext cx="360040" cy="640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396895">
            <a:off x="5863656" y="1974845"/>
            <a:ext cx="358530" cy="616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09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zam\Desktop\Для ОМО\Исполнено\Молодежный социальный совет\multi-color-pastel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807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99592" y="980728"/>
            <a:ext cx="7787208" cy="5328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6700" algn="just">
              <a:buNone/>
            </a:pPr>
            <a:endParaRPr lang="ru-RU" dirty="0" smtClean="0">
              <a:latin typeface="Times New Roman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81914" y="11247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Y:\Яковлева\Лучик 2015\Печатная продукция\Логоти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0626" y="82362"/>
            <a:ext cx="1232671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 descr="C:\Users\АСУП\Desktop\СРОЧНО МАРТ\Молодежные практики Иордан  до 16 03 2017\Картинки в роллап\Yugra-Coat-Of-Arms-russian-federation-39447962-2000-2320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8" y="116632"/>
            <a:ext cx="1152128" cy="12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133069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ctr"/>
            <a:r>
              <a:rPr lang="ru-RU" sz="2800" b="1" dirty="0" smtClean="0">
                <a:solidFill>
                  <a:srgbClr val="92D050"/>
                </a:solidFill>
                <a:latin typeface="Monotype Corsiva" panose="03010101010201010101" pitchFamily="66" charset="0"/>
                <a:ea typeface="Times New Roman"/>
              </a:rPr>
              <a:t>АНИМАЛОТЕРАПИЯ</a:t>
            </a:r>
          </a:p>
          <a:p>
            <a:pPr indent="266700" algn="ctr"/>
            <a:r>
              <a:rPr lang="ru-RU" sz="2800" b="1" dirty="0" smtClean="0">
                <a:solidFill>
                  <a:srgbClr val="92D050"/>
                </a:solidFill>
                <a:latin typeface="Monotype Corsiva" panose="03010101010201010101" pitchFamily="66" charset="0"/>
              </a:rPr>
              <a:t>и профессиональный инструментарий</a:t>
            </a:r>
            <a:endParaRPr lang="ru-RU" sz="2800" dirty="0" smtClean="0">
              <a:latin typeface="Times New Roman"/>
            </a:endParaRPr>
          </a:p>
          <a:p>
            <a:pPr lvl="0" indent="266700" algn="ctr"/>
            <a:endParaRPr lang="ru-RU" sz="2800" dirty="0">
              <a:latin typeface="Times New Roman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99592" y="1685848"/>
            <a:ext cx="7787208" cy="4956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4290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266700" algn="just">
              <a:buNone/>
            </a:pPr>
            <a:endParaRPr lang="ru-RU" dirty="0" smtClean="0">
              <a:latin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9996" y="23562"/>
            <a:ext cx="7017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Стажировочная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площадка </a:t>
            </a:r>
          </a:p>
          <a:p>
            <a:pPr algn="ctr"/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«Внедрение технологии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анимало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гарденотерапии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в реабилитации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абилитации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детей, имеющих особенности развития</a:t>
            </a:r>
            <a:endParaRPr lang="ru-RU" sz="2000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2223520"/>
              </p:ext>
            </p:extLst>
          </p:nvPr>
        </p:nvGraphicFramePr>
        <p:xfrm>
          <a:off x="0" y="2286000"/>
          <a:ext cx="9144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marL="0" indent="444500">
                        <a:buFont typeface="Wingdings" pitchFamily="2" charset="2"/>
                        <a:buChar char="ü"/>
                      </a:pPr>
                      <a:r>
                        <a:rPr lang="ru-RU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по экологическому воспитанию детей с ограниченными возможностями «Наш дом – Природа»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«Обучение хозяйственно-бытовому труду» (уход за животными)</a:t>
                      </a:r>
                      <a:endParaRPr lang="ru-RU" sz="2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оказания</a:t>
                      </a: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социально-коррекционной помощи детям раннего возраста в группах кратковременного пребывания «Малыш»</a:t>
                      </a:r>
                      <a:endParaRPr lang="ru-RU" sz="2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</a:t>
                      </a:r>
                      <a:r>
                        <a:rPr lang="ru-RU" sz="22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социокультурной</a:t>
                      </a:r>
                      <a:r>
                        <a:rPr lang="ru-RU" sz="2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реабилитации детей с ограниченными возможностями «Хочу все знать»</a:t>
                      </a:r>
                      <a:endParaRPr lang="ru-RU" sz="2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ознакомления с окружающим детей дошкольного и</a:t>
                      </a: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младшего школьного возраста с различными нарушениями здоровья через просмотр отечественной мультипликации «</a:t>
                      </a:r>
                      <a:r>
                        <a:rPr lang="ru-RU" sz="22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Мультпланета</a:t>
                      </a: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для родителей «Я и мой особый ребенок»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9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zam\Desktop\Для ОМО\Исполнено\Молодежный социальный совет\multi-color-pastel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807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99592" y="980728"/>
            <a:ext cx="7787208" cy="5328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6700" algn="just">
              <a:buNone/>
            </a:pPr>
            <a:endParaRPr lang="ru-RU" dirty="0" smtClean="0">
              <a:latin typeface="Times New Roman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81914" y="1124744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Y:\Яковлева\Лучик 2015\Печатная продукция\Логоти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0626" y="82362"/>
            <a:ext cx="1232671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 descr="C:\Users\АСУП\Desktop\СРОЧНО МАРТ\Молодежные практики Иордан  до 16 03 2017\Картинки в роллап\Yugra-Coat-Of-Arms-russian-federation-39447962-2000-2320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8" y="116632"/>
            <a:ext cx="1152128" cy="12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133069"/>
            <a:ext cx="813690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algn="ctr"/>
            <a:r>
              <a:rPr lang="ru-RU" sz="2800" b="1" dirty="0" smtClean="0">
                <a:solidFill>
                  <a:srgbClr val="92D050"/>
                </a:solidFill>
                <a:latin typeface="Monotype Corsiva" panose="03010101010201010101" pitchFamily="66" charset="0"/>
                <a:ea typeface="Times New Roman"/>
              </a:rPr>
              <a:t>ФОРМЫ РАБОТЫ</a:t>
            </a:r>
            <a:r>
              <a:rPr lang="ru-RU" sz="2350" b="1" dirty="0" smtClean="0">
                <a:solidFill>
                  <a:srgbClr val="92D050"/>
                </a:solidFill>
                <a:latin typeface="Monotype Corsiva" panose="03010101010201010101" pitchFamily="66" charset="0"/>
                <a:ea typeface="Times New Roman"/>
              </a:rPr>
              <a:t>:</a:t>
            </a:r>
          </a:p>
          <a:p>
            <a:pPr lvl="0" indent="266700" algn="ctr"/>
            <a:endParaRPr lang="ru-RU" sz="2350" dirty="0">
              <a:latin typeface="Times New Roman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57224" y="1571612"/>
            <a:ext cx="7787208" cy="4956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4290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266700" algn="just">
              <a:buNone/>
            </a:pPr>
            <a:endParaRPr lang="ru-RU" dirty="0" smtClean="0">
              <a:latin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1928802"/>
            <a:ext cx="83529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коррекционно-развивающие занятия (индивидуальные, подгрупповые, групповые);</a:t>
            </a:r>
          </a:p>
          <a:p>
            <a:pPr marL="446088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экскурсии, прогулки, опытно-исследовательская работа;</a:t>
            </a:r>
          </a:p>
          <a:p>
            <a:pPr marL="446088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9996" y="23562"/>
            <a:ext cx="7017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Стажировочная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площадка </a:t>
            </a:r>
          </a:p>
          <a:p>
            <a:pPr algn="ctr"/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«Внедрение технологии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анимало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гарденотерапии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в реабилитации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абилитации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детей, имеющих особенности развития</a:t>
            </a:r>
            <a:endParaRPr lang="ru-RU" sz="2000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6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zam\Desktop\Для ОМО\Исполнено\Молодежный социальный совет\multi-color-pastel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59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99592" y="1052737"/>
            <a:ext cx="7787208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266700" algn="ctr">
              <a:spcBef>
                <a:spcPts val="0"/>
              </a:spcBef>
              <a:buNone/>
            </a:pPr>
            <a:endParaRPr lang="ru-RU" sz="4000" b="1" dirty="0" smtClean="0">
              <a:solidFill>
                <a:srgbClr val="92D050"/>
              </a:solidFill>
              <a:latin typeface="Monotype Corsiva" panose="03010101010201010101" pitchFamily="66" charset="0"/>
              <a:ea typeface="Times New Roman"/>
            </a:endParaRPr>
          </a:p>
          <a:p>
            <a:pPr marL="0" lvl="0" indent="266700" algn="ctr">
              <a:spcBef>
                <a:spcPts val="0"/>
              </a:spcBef>
              <a:buNone/>
            </a:pPr>
            <a:endParaRPr lang="ru-RU" sz="4000" b="1" dirty="0">
              <a:solidFill>
                <a:srgbClr val="92D050"/>
              </a:solidFill>
              <a:latin typeface="Monotype Corsiva" panose="03010101010201010101" pitchFamily="66" charset="0"/>
              <a:ea typeface="Times New Roman"/>
            </a:endParaRPr>
          </a:p>
          <a:p>
            <a:pPr marL="0" lvl="0" indent="266700" algn="ctr">
              <a:spcBef>
                <a:spcPts val="0"/>
              </a:spcBef>
              <a:buNone/>
            </a:pPr>
            <a:endParaRPr lang="ru-RU" sz="4000" b="1" dirty="0" smtClean="0">
              <a:solidFill>
                <a:srgbClr val="92D050"/>
              </a:solidFill>
              <a:latin typeface="Monotype Corsiva" panose="03010101010201010101" pitchFamily="66" charset="0"/>
              <a:ea typeface="Times New Roman"/>
            </a:endParaRPr>
          </a:p>
          <a:p>
            <a:pPr marL="0" lvl="0" indent="266700" algn="ctr">
              <a:spcBef>
                <a:spcPts val="0"/>
              </a:spcBef>
              <a:buNone/>
            </a:pPr>
            <a:r>
              <a:rPr lang="ru-RU" sz="6600" b="1" dirty="0" smtClean="0">
                <a:solidFill>
                  <a:srgbClr val="92D050"/>
                </a:solidFill>
                <a:latin typeface="Monotype Corsiva" panose="03010101010201010101" pitchFamily="66" charset="0"/>
                <a:ea typeface="Times New Roman"/>
              </a:rPr>
              <a:t>Спасибо за внимание!</a:t>
            </a:r>
            <a:endParaRPr lang="ru-RU" sz="6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266700" algn="just">
              <a:spcBef>
                <a:spcPts val="0"/>
              </a:spcBef>
              <a:buAutoNum type="arabicPeriod"/>
            </a:pPr>
            <a:endParaRPr lang="ru-RU" sz="1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266700" algn="just">
              <a:spcBef>
                <a:spcPts val="0"/>
              </a:spcBef>
              <a:buNone/>
            </a:pP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266700" algn="just">
              <a:buNone/>
            </a:pPr>
            <a:endParaRPr lang="ru-RU" sz="2400" dirty="0" smtClean="0">
              <a:latin typeface="Times New Roman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18807" y="1052736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Y:\Яковлева\Лучик 2015\Печатная продукция\Логотип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0626" y="82362"/>
            <a:ext cx="1232671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 descr="C:\Users\АСУП\Desktop\СРОЧНО МАРТ\Молодежные практики Иордан  до 16 03 2017\Картинки в роллап\Yugra-Coat-Of-Arms-russian-federation-39447962-2000-2320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8" y="116632"/>
            <a:ext cx="1152128" cy="12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159996" y="23562"/>
            <a:ext cx="7017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Стажировочная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площадка </a:t>
            </a:r>
          </a:p>
          <a:p>
            <a:pPr algn="ctr"/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«Внедрение технологии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анимало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гарденотерапии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в реабилитации и </a:t>
            </a:r>
            <a:r>
              <a:rPr lang="ru-RU" sz="2000" dirty="0" err="1" smtClean="0">
                <a:solidFill>
                  <a:srgbClr val="0000CC"/>
                </a:solidFill>
                <a:latin typeface="Monotype Corsiva" panose="03010101010201010101" pitchFamily="66" charset="0"/>
              </a:rPr>
              <a:t>абилитации</a:t>
            </a:r>
            <a:r>
              <a:rPr lang="ru-RU" sz="2000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детей, имеющих особенности развития</a:t>
            </a:r>
            <a:endParaRPr lang="ru-RU" sz="2000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62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561</Words>
  <Application>Microsoft Office PowerPoint</Application>
  <PresentationFormat>Экран (4:3)</PresentationFormat>
  <Paragraphs>87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Яковлева Ксения Юрьевна</dc:creator>
  <cp:lastModifiedBy>Пользователь Windows</cp:lastModifiedBy>
  <cp:revision>72</cp:revision>
  <dcterms:created xsi:type="dcterms:W3CDTF">2017-03-17T06:57:08Z</dcterms:created>
  <dcterms:modified xsi:type="dcterms:W3CDTF">2017-11-01T17:33:58Z</dcterms:modified>
</cp:coreProperties>
</file>