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68" r:id="rId4"/>
    <p:sldId id="285" r:id="rId5"/>
    <p:sldId id="269" r:id="rId6"/>
    <p:sldId id="286" r:id="rId7"/>
    <p:sldId id="274" r:id="rId8"/>
    <p:sldId id="265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786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0350AF-5AAA-453C-9CA7-B4B8AFC49C0B}" type="datetimeFigureOut">
              <a:rPr lang="ru-RU" smtClean="0"/>
              <a:pPr/>
              <a:t>01.11.2017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F15FF9-381D-4740-9E04-B0B4ED18618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820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F15FF9-381D-4740-9E04-B0B4ED18618A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710101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F15FF9-381D-4740-9E04-B0B4ED18618A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234627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F15FF9-381D-4740-9E04-B0B4ED18618A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06318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F15FF9-381D-4740-9E04-B0B4ED18618A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06318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F15FF9-381D-4740-9E04-B0B4ED18618A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701095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F15FF9-381D-4740-9E04-B0B4ED18618A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701095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F15FF9-381D-4740-9E04-B0B4ED18618A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701095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8" name="Picture 24" descr="Y:\Яковлева\ИМИДЖ учреждения\Молодежный социальный совет\multi-color-pastel-backgroun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Рисунок 3" descr="C:\Users\АСУП\Desktop\СРОЧНО МАРТ\Молодежные практики Иордан  до 16 03 2017\Картинки в роллап\Yugra-Coat-Of-Arms-russian-federation-39447962-2000-2320.pn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-1"/>
            <a:ext cx="1562100" cy="18141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AutoShape 26"/>
          <p:cNvSpPr>
            <a:spLocks noChangeArrowheads="1"/>
          </p:cNvSpPr>
          <p:nvPr/>
        </p:nvSpPr>
        <p:spPr bwMode="auto">
          <a:xfrm>
            <a:off x="3914775" y="38100"/>
            <a:ext cx="5229225" cy="1800225"/>
          </a:xfrm>
          <a:prstGeom prst="bevel">
            <a:avLst>
              <a:gd name="adj" fmla="val 12500"/>
            </a:avLst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FF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>
              <a:spcAft>
                <a:spcPts val="0"/>
              </a:spcAft>
            </a:pPr>
            <a:r>
              <a:rPr lang="ru-RU" sz="1400" b="1" dirty="0">
                <a:solidFill>
                  <a:srgbClr val="0000FF"/>
                </a:solidFill>
                <a:latin typeface="Times New Roman"/>
                <a:ea typeface="Times New Roman"/>
              </a:rPr>
              <a:t>Бюджетное учреждение</a:t>
            </a:r>
            <a:endParaRPr lang="ru-RU" sz="1400" dirty="0">
              <a:latin typeface="Times New Roman"/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ru-RU" sz="1400" b="1" dirty="0">
                <a:solidFill>
                  <a:srgbClr val="0000FF"/>
                </a:solidFill>
                <a:latin typeface="Times New Roman"/>
                <a:ea typeface="Times New Roman"/>
              </a:rPr>
              <a:t>Ханты-Мансийского автономного</a:t>
            </a:r>
            <a:endParaRPr lang="ru-RU" sz="1400" dirty="0">
              <a:latin typeface="Times New Roman"/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ru-RU" sz="1400" b="1" dirty="0">
                <a:solidFill>
                  <a:srgbClr val="0000FF"/>
                </a:solidFill>
                <a:latin typeface="Times New Roman"/>
                <a:ea typeface="Times New Roman"/>
              </a:rPr>
              <a:t>округа – Югры</a:t>
            </a:r>
            <a:endParaRPr lang="ru-RU" sz="1400" dirty="0">
              <a:latin typeface="Times New Roman"/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ru-RU" sz="1400" b="1" dirty="0">
                <a:solidFill>
                  <a:srgbClr val="0000FF"/>
                </a:solidFill>
                <a:latin typeface="Times New Roman"/>
                <a:ea typeface="Times New Roman"/>
              </a:rPr>
              <a:t>«Реабилитационный центр для детей и подростков с  ограниченными  возможностями</a:t>
            </a:r>
            <a:endParaRPr lang="ru-RU" sz="1400" dirty="0">
              <a:latin typeface="Times New Roman"/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ru-RU" sz="1400" b="1" dirty="0">
                <a:solidFill>
                  <a:srgbClr val="0000FF"/>
                </a:solidFill>
                <a:latin typeface="Times New Roman"/>
                <a:ea typeface="Times New Roman"/>
              </a:rPr>
              <a:t>«Лучик»</a:t>
            </a:r>
            <a:endParaRPr lang="ru-RU" sz="1400" dirty="0">
              <a:effectLst/>
              <a:latin typeface="Times New Roman"/>
              <a:ea typeface="Times New Roman"/>
            </a:endParaRPr>
          </a:p>
        </p:txBody>
      </p:sp>
      <p:pic>
        <p:nvPicPr>
          <p:cNvPr id="7" name="Рисунок 6" descr="C:\Users\Zavtur\Desktop\Логотип.pn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14775" y="48498"/>
            <a:ext cx="942975" cy="8883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WordArt 28"/>
          <p:cNvSpPr>
            <a:spLocks noChangeArrowheads="1" noChangeShapeType="1" noTextEdit="1"/>
          </p:cNvSpPr>
          <p:nvPr/>
        </p:nvSpPr>
        <p:spPr bwMode="auto">
          <a:xfrm>
            <a:off x="640304" y="1628800"/>
            <a:ext cx="8036152" cy="1800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ru-RU" sz="3600" kern="10" dirty="0" err="1" smtClean="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Стажировочная</a:t>
            </a:r>
            <a:r>
              <a:rPr lang="ru-RU" sz="3600" kern="10" dirty="0" smtClean="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площадка</a:t>
            </a:r>
          </a:p>
          <a:p>
            <a:pPr algn="ctr"/>
            <a:r>
              <a:rPr lang="ru-RU" sz="3600" b="1" dirty="0" smtClean="0">
                <a:latin typeface="Times New Roman"/>
                <a:ea typeface="Times New Roman"/>
              </a:rPr>
              <a:t>Внедрение технологии </a:t>
            </a:r>
            <a:r>
              <a:rPr lang="ru-RU" sz="3600" b="1" dirty="0" err="1" smtClean="0">
                <a:latin typeface="Times New Roman"/>
                <a:ea typeface="Times New Roman"/>
              </a:rPr>
              <a:t>анимало</a:t>
            </a:r>
            <a:r>
              <a:rPr lang="ru-RU" sz="3600" b="1" dirty="0" smtClean="0">
                <a:latin typeface="Times New Roman"/>
                <a:ea typeface="Times New Roman"/>
              </a:rPr>
              <a:t> и </a:t>
            </a:r>
            <a:r>
              <a:rPr lang="ru-RU" sz="3600" b="1" dirty="0" err="1" smtClean="0">
                <a:latin typeface="Times New Roman"/>
                <a:ea typeface="Times New Roman"/>
              </a:rPr>
              <a:t>гарденотерапии</a:t>
            </a:r>
            <a:endParaRPr lang="ru-RU" sz="3600" b="1" dirty="0" smtClean="0">
              <a:latin typeface="Times New Roman"/>
              <a:ea typeface="Times New Roman"/>
            </a:endParaRPr>
          </a:p>
          <a:p>
            <a:pPr algn="ctr"/>
            <a:r>
              <a:rPr lang="ru-RU" sz="3600" b="1" dirty="0" smtClean="0">
                <a:latin typeface="Times New Roman"/>
                <a:ea typeface="Times New Roman"/>
              </a:rPr>
              <a:t>в реабилитации и </a:t>
            </a:r>
            <a:r>
              <a:rPr lang="ru-RU" sz="3600" b="1" dirty="0" err="1" smtClean="0">
                <a:latin typeface="Times New Roman"/>
                <a:ea typeface="Times New Roman"/>
              </a:rPr>
              <a:t>абилитации</a:t>
            </a:r>
            <a:r>
              <a:rPr lang="ru-RU" sz="3600" b="1" dirty="0" smtClean="0">
                <a:latin typeface="Times New Roman"/>
                <a:ea typeface="Times New Roman"/>
              </a:rPr>
              <a:t> детей, имеющих особенности развития</a:t>
            </a:r>
            <a:endParaRPr lang="ru-RU" sz="3600" kern="10" spc="0" dirty="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AutoShape 29"/>
          <p:cNvSpPr>
            <a:spLocks noChangeArrowheads="1"/>
          </p:cNvSpPr>
          <p:nvPr/>
        </p:nvSpPr>
        <p:spPr bwMode="auto">
          <a:xfrm>
            <a:off x="5148064" y="5949280"/>
            <a:ext cx="3738314" cy="590550"/>
          </a:xfrm>
          <a:prstGeom prst="wedgeRoundRectCallout">
            <a:avLst>
              <a:gd name="adj1" fmla="val -40889"/>
              <a:gd name="adj2" fmla="val 63440"/>
              <a:gd name="adj3" fmla="val 16667"/>
            </a:avLst>
          </a:prstGeom>
          <a:solidFill>
            <a:srgbClr val="FFFF00"/>
          </a:solidFill>
          <a:ln w="12700">
            <a:solidFill>
              <a:srgbClr val="FABF8F"/>
            </a:solidFill>
            <a:miter lim="800000"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ru-RU" altLang="ru-RU" sz="1600" b="1" dirty="0" smtClean="0">
                <a:solidFill>
                  <a:srgbClr val="0033CC"/>
                </a:solidFill>
                <a:latin typeface="Calibri" pitchFamily="34" charset="0"/>
                <a:cs typeface="Arial" pitchFamily="34" charset="0"/>
              </a:rPr>
              <a:t>Яковлева Ксения Юрьевна, заместитель директора</a:t>
            </a:r>
            <a:endParaRPr kumimoji="0" lang="ru-RU" altLang="ru-RU" sz="1600" b="1" i="0" u="none" strike="noStrike" cap="none" normalizeH="0" baseline="0" dirty="0" smtClean="0">
              <a:ln>
                <a:noFill/>
              </a:ln>
              <a:solidFill>
                <a:srgbClr val="0033CC"/>
              </a:solidFill>
              <a:effectLst/>
              <a:latin typeface="Calibri" pitchFamily="34" charset="0"/>
              <a:cs typeface="Arial" pitchFamily="34" charset="0"/>
            </a:endParaRPr>
          </a:p>
        </p:txBody>
      </p:sp>
      <p:pic>
        <p:nvPicPr>
          <p:cNvPr id="1054" name="Picture 30" descr="Y:\Яковлева\Лучик 2015\442-ФЗ\Сеть опорных реаб.центров\Фото для коллажа\collage_photocat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82419" y="3561019"/>
            <a:ext cx="7001947" cy="2388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974903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C:\Users\zam\Desktop\Для ОМО\Исполнено\Молодежный социальный совет\multi-color-pastel-background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859" y="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Объект 2"/>
          <p:cNvSpPr txBox="1">
            <a:spLocks/>
          </p:cNvSpPr>
          <p:nvPr/>
        </p:nvSpPr>
        <p:spPr>
          <a:xfrm>
            <a:off x="583932" y="980728"/>
            <a:ext cx="8102868" cy="53285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266700" algn="ctr">
              <a:spcBef>
                <a:spcPts val="0"/>
              </a:spcBef>
              <a:buNone/>
            </a:pPr>
            <a:r>
              <a:rPr lang="ru-RU" sz="1800" b="1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Конкурсный отбор </a:t>
            </a:r>
            <a:r>
              <a:rPr lang="ru-RU" sz="18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учреждений, подведомственных </a:t>
            </a:r>
            <a:r>
              <a:rPr lang="ru-RU" sz="1800" b="1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Депсоцразвития</a:t>
            </a:r>
            <a:r>
              <a:rPr lang="ru-RU" sz="18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Югры, для создания опорных реабилитационных центров, обеспечивающих работу с детьми, имеющими особенности </a:t>
            </a:r>
            <a:r>
              <a:rPr lang="ru-RU" sz="1800" b="1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развития </a:t>
            </a:r>
          </a:p>
          <a:p>
            <a:pPr marL="0" lvl="0" indent="266700" algn="ctr">
              <a:spcBef>
                <a:spcPts val="0"/>
              </a:spcBef>
              <a:buNone/>
            </a:pPr>
            <a:r>
              <a:rPr lang="ru-RU" sz="1800" b="1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(приказ </a:t>
            </a:r>
            <a:r>
              <a:rPr lang="ru-RU" sz="1800" b="1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Депсоцразвития</a:t>
            </a:r>
            <a:r>
              <a:rPr lang="ru-RU" sz="18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Югры от 26.05.2016 года №</a:t>
            </a:r>
            <a:r>
              <a:rPr lang="ru-RU" sz="1800" b="1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344-р)</a:t>
            </a:r>
          </a:p>
          <a:p>
            <a:pPr marL="0" lvl="0" indent="266700" algn="ctr">
              <a:spcBef>
                <a:spcPts val="0"/>
              </a:spcBef>
              <a:buNone/>
            </a:pPr>
            <a:r>
              <a:rPr lang="ru-RU" sz="1800" b="1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Протокол от 24.06.2016</a:t>
            </a:r>
          </a:p>
          <a:p>
            <a:pPr marL="0" lvl="0" indent="266700" algn="ctr">
              <a:spcBef>
                <a:spcPts val="0"/>
              </a:spcBef>
              <a:buNone/>
            </a:pP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Решение: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присвоить статусы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«Опорный реабилитационный центр, обеспечивающий работу с детьми, имеющими особенности развития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0" indent="266700" algn="just">
              <a:buNone/>
            </a:pPr>
            <a:endParaRPr lang="ru-RU" dirty="0" smtClean="0">
              <a:latin typeface="Times New Roman"/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1481914" y="1124744"/>
            <a:ext cx="64087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7" name="Picture 5" descr="Y:\Яковлева\Лучик 2015\Печатная продукция\Логотип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90626" y="82362"/>
            <a:ext cx="1232671" cy="1156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1159996" y="23562"/>
            <a:ext cx="70175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err="1" smtClean="0">
                <a:solidFill>
                  <a:srgbClr val="0000CC"/>
                </a:solidFill>
                <a:latin typeface="Monotype Corsiva" panose="03010101010201010101" pitchFamily="66" charset="0"/>
              </a:rPr>
              <a:t>Стажировочная</a:t>
            </a:r>
            <a:r>
              <a:rPr lang="ru-RU" sz="2000" dirty="0" smtClean="0">
                <a:solidFill>
                  <a:srgbClr val="0000CC"/>
                </a:solidFill>
                <a:latin typeface="Monotype Corsiva" panose="03010101010201010101" pitchFamily="66" charset="0"/>
              </a:rPr>
              <a:t> площадка </a:t>
            </a:r>
          </a:p>
          <a:p>
            <a:pPr algn="ctr"/>
            <a:r>
              <a:rPr lang="ru-RU" sz="2000" dirty="0" smtClean="0">
                <a:solidFill>
                  <a:srgbClr val="0000CC"/>
                </a:solidFill>
                <a:latin typeface="Monotype Corsiva" panose="03010101010201010101" pitchFamily="66" charset="0"/>
              </a:rPr>
              <a:t>«Внедрение технологии </a:t>
            </a:r>
            <a:r>
              <a:rPr lang="ru-RU" sz="2000" dirty="0" err="1" smtClean="0">
                <a:solidFill>
                  <a:srgbClr val="0000CC"/>
                </a:solidFill>
                <a:latin typeface="Monotype Corsiva" panose="03010101010201010101" pitchFamily="66" charset="0"/>
              </a:rPr>
              <a:t>анимало</a:t>
            </a:r>
            <a:r>
              <a:rPr lang="ru-RU" sz="2000" dirty="0" smtClean="0">
                <a:solidFill>
                  <a:srgbClr val="0000CC"/>
                </a:solidFill>
                <a:latin typeface="Monotype Corsiva" panose="03010101010201010101" pitchFamily="66" charset="0"/>
              </a:rPr>
              <a:t> и </a:t>
            </a:r>
            <a:r>
              <a:rPr lang="ru-RU" sz="2000" dirty="0" err="1" smtClean="0">
                <a:solidFill>
                  <a:srgbClr val="0000CC"/>
                </a:solidFill>
                <a:latin typeface="Monotype Corsiva" panose="03010101010201010101" pitchFamily="66" charset="0"/>
              </a:rPr>
              <a:t>гарденотерапии</a:t>
            </a:r>
            <a:r>
              <a:rPr lang="ru-RU" sz="2000" dirty="0" smtClean="0">
                <a:solidFill>
                  <a:srgbClr val="0000CC"/>
                </a:solidFill>
                <a:latin typeface="Monotype Corsiva" panose="03010101010201010101" pitchFamily="66" charset="0"/>
              </a:rPr>
              <a:t> в реабилитации и </a:t>
            </a:r>
            <a:r>
              <a:rPr lang="ru-RU" sz="2000" dirty="0" err="1" smtClean="0">
                <a:solidFill>
                  <a:srgbClr val="0000CC"/>
                </a:solidFill>
                <a:latin typeface="Monotype Corsiva" panose="03010101010201010101" pitchFamily="66" charset="0"/>
              </a:rPr>
              <a:t>абилитации</a:t>
            </a:r>
            <a:r>
              <a:rPr lang="ru-RU" sz="2000" dirty="0" smtClean="0">
                <a:solidFill>
                  <a:srgbClr val="0000CC"/>
                </a:solidFill>
                <a:latin typeface="Monotype Corsiva" panose="03010101010201010101" pitchFamily="66" charset="0"/>
              </a:rPr>
              <a:t> детей, имеющих особенности развития</a:t>
            </a:r>
            <a:endParaRPr lang="ru-RU" sz="2000" dirty="0">
              <a:solidFill>
                <a:srgbClr val="0000CC"/>
              </a:solidFill>
              <a:latin typeface="Monotype Corsiva" panose="03010101010201010101" pitchFamily="66" charset="0"/>
            </a:endParaRPr>
          </a:p>
        </p:txBody>
      </p:sp>
      <p:pic>
        <p:nvPicPr>
          <p:cNvPr id="17" name="Рисунок 16" descr="C:\Users\АСУП\Desktop\СРОЧНО МАРТ\Молодежные практики Иордан  до 16 03 2017\Картинки в роллап\Yugra-Coat-Of-Arms-russian-federation-39447962-2000-2320.pn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68" y="116632"/>
            <a:ext cx="1152128" cy="12048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Стрелка вниз 1"/>
          <p:cNvSpPr/>
          <p:nvPr/>
        </p:nvSpPr>
        <p:spPr>
          <a:xfrm>
            <a:off x="4434242" y="2369230"/>
            <a:ext cx="504056" cy="14401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95219437"/>
              </p:ext>
            </p:extLst>
          </p:nvPr>
        </p:nvGraphicFramePr>
        <p:xfrm>
          <a:off x="206874" y="3068960"/>
          <a:ext cx="8856983" cy="36894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06499"/>
                <a:gridCol w="1161493"/>
                <a:gridCol w="2753852"/>
                <a:gridCol w="1935139"/>
              </a:tblGrid>
              <a:tr h="1510057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Реабилитационный центр «Лучик», г. Ханты-Мансийск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Реабилитационный центр «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Журавушка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»,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г.Пыть-ях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Реабилитационный центр «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Таукси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»,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г.Нижневартовск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Реабилитационный центр «Солнышко»,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г.Советский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134967">
                <a:tc>
                  <a:txBody>
                    <a:bodyPr/>
                    <a:lstStyle/>
                    <a:p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Аниматорапия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гарденотерапия</a:t>
                      </a:r>
                      <a:endParaRPr lang="ru-RU" sz="140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4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Дополнительно: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Применение методов и методик, используемых АНО «Центр реабилитации инвалидов «Наш солнечный мир»; </a:t>
                      </a:r>
                      <a:r>
                        <a:rPr kumimoji="0" lang="ru-RU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оккупациональная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терапия; оказание  помощи детям раннего возраста  с риском отставания в развитии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Лекотека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Оказание  помощи детям раннего возраста  с риском отставания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 развитии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Оккупационная терапия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000124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C:\Users\zam\Desktop\Для ОМО\Исполнено\Молодежный социальный совет\multi-color-pastel-background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Объект 2"/>
          <p:cNvSpPr txBox="1">
            <a:spLocks/>
          </p:cNvSpPr>
          <p:nvPr/>
        </p:nvSpPr>
        <p:spPr>
          <a:xfrm>
            <a:off x="680982" y="1133069"/>
            <a:ext cx="8139490" cy="51042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446088" algn="ctr">
              <a:buNone/>
            </a:pPr>
            <a:r>
              <a:rPr lang="ru-RU" dirty="0">
                <a:latin typeface="Times New Roman"/>
                <a:ea typeface="Calibri"/>
              </a:rPr>
              <a:t>П</a:t>
            </a:r>
            <a:r>
              <a:rPr lang="ru-RU" dirty="0" smtClean="0">
                <a:latin typeface="Times New Roman"/>
                <a:ea typeface="Calibri"/>
              </a:rPr>
              <a:t>рограмма </a:t>
            </a:r>
            <a:r>
              <a:rPr lang="ru-RU" dirty="0">
                <a:latin typeface="Times New Roman"/>
                <a:ea typeface="Calibri"/>
              </a:rPr>
              <a:t>реабилитации и </a:t>
            </a:r>
            <a:r>
              <a:rPr lang="ru-RU" dirty="0" err="1">
                <a:latin typeface="Times New Roman"/>
                <a:ea typeface="Calibri"/>
              </a:rPr>
              <a:t>абилитации</a:t>
            </a:r>
            <a:r>
              <a:rPr lang="ru-RU" dirty="0">
                <a:latin typeface="Times New Roman"/>
                <a:ea typeface="Calibri"/>
              </a:rPr>
              <a:t> детей-инвалидов через общение с животными и взаимодействие с растительным миром «Лучший </a:t>
            </a:r>
            <a:r>
              <a:rPr lang="ru-RU" dirty="0" smtClean="0">
                <a:latin typeface="Times New Roman"/>
                <a:ea typeface="Calibri"/>
              </a:rPr>
              <a:t>друг»</a:t>
            </a:r>
          </a:p>
          <a:p>
            <a:pPr marL="0" indent="446088" algn="ctr">
              <a:buNone/>
            </a:pPr>
            <a:endParaRPr lang="ru-RU" dirty="0" smtClean="0">
              <a:latin typeface="Times New Roman"/>
              <a:ea typeface="Calibri"/>
            </a:endParaRPr>
          </a:p>
          <a:p>
            <a:pPr marL="0" indent="446088" algn="ctr">
              <a:buNone/>
            </a:pPr>
            <a:endParaRPr lang="ru-RU" dirty="0">
              <a:latin typeface="Times New Roman"/>
              <a:ea typeface="Calibri"/>
            </a:endParaRPr>
          </a:p>
          <a:p>
            <a:pPr marL="0" indent="446088" algn="just">
              <a:buNone/>
            </a:pPr>
            <a:endParaRPr lang="ru-RU" dirty="0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1481914" y="1124744"/>
            <a:ext cx="64087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7" name="Picture 5" descr="Y:\Яковлева\Лучик 2015\Печатная продукция\Логотип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90626" y="82362"/>
            <a:ext cx="1232671" cy="1156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Рисунок 16" descr="C:\Users\АСУП\Desktop\СРОЧНО МАРТ\Молодежные практики Иордан  до 16 03 2017\Картинки в роллап\Yugra-Coat-Of-Arms-russian-federation-39447962-2000-2320.pn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68" y="116632"/>
            <a:ext cx="1152128" cy="12048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323528" y="1133069"/>
            <a:ext cx="8136904" cy="453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266700" algn="ctr"/>
            <a:endParaRPr lang="ru-RU" sz="2350" dirty="0">
              <a:latin typeface="Times New Roman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59996" y="23562"/>
            <a:ext cx="70175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err="1" smtClean="0">
                <a:solidFill>
                  <a:srgbClr val="0000CC"/>
                </a:solidFill>
                <a:latin typeface="Monotype Corsiva" panose="03010101010201010101" pitchFamily="66" charset="0"/>
              </a:rPr>
              <a:t>Стажировочная</a:t>
            </a:r>
            <a:r>
              <a:rPr lang="ru-RU" sz="2000" dirty="0" smtClean="0">
                <a:solidFill>
                  <a:srgbClr val="0000CC"/>
                </a:solidFill>
                <a:latin typeface="Monotype Corsiva" panose="03010101010201010101" pitchFamily="66" charset="0"/>
              </a:rPr>
              <a:t> площадка </a:t>
            </a:r>
          </a:p>
          <a:p>
            <a:pPr algn="ctr"/>
            <a:r>
              <a:rPr lang="ru-RU" sz="2000" dirty="0" smtClean="0">
                <a:solidFill>
                  <a:srgbClr val="0000CC"/>
                </a:solidFill>
                <a:latin typeface="Monotype Corsiva" panose="03010101010201010101" pitchFamily="66" charset="0"/>
              </a:rPr>
              <a:t>«Внедрение технологии </a:t>
            </a:r>
            <a:r>
              <a:rPr lang="ru-RU" sz="2000" dirty="0" err="1" smtClean="0">
                <a:solidFill>
                  <a:srgbClr val="0000CC"/>
                </a:solidFill>
                <a:latin typeface="Monotype Corsiva" panose="03010101010201010101" pitchFamily="66" charset="0"/>
              </a:rPr>
              <a:t>анимало</a:t>
            </a:r>
            <a:r>
              <a:rPr lang="ru-RU" sz="2000" dirty="0" smtClean="0">
                <a:solidFill>
                  <a:srgbClr val="0000CC"/>
                </a:solidFill>
                <a:latin typeface="Monotype Corsiva" panose="03010101010201010101" pitchFamily="66" charset="0"/>
              </a:rPr>
              <a:t> и </a:t>
            </a:r>
            <a:r>
              <a:rPr lang="ru-RU" sz="2000" dirty="0" err="1" smtClean="0">
                <a:solidFill>
                  <a:srgbClr val="0000CC"/>
                </a:solidFill>
                <a:latin typeface="Monotype Corsiva" panose="03010101010201010101" pitchFamily="66" charset="0"/>
              </a:rPr>
              <a:t>гарденотерапии</a:t>
            </a:r>
            <a:r>
              <a:rPr lang="ru-RU" sz="2000" dirty="0" smtClean="0">
                <a:solidFill>
                  <a:srgbClr val="0000CC"/>
                </a:solidFill>
                <a:latin typeface="Monotype Corsiva" panose="03010101010201010101" pitchFamily="66" charset="0"/>
              </a:rPr>
              <a:t> в реабилитации и </a:t>
            </a:r>
            <a:r>
              <a:rPr lang="ru-RU" sz="2000" dirty="0" err="1" smtClean="0">
                <a:solidFill>
                  <a:srgbClr val="0000CC"/>
                </a:solidFill>
                <a:latin typeface="Monotype Corsiva" panose="03010101010201010101" pitchFamily="66" charset="0"/>
              </a:rPr>
              <a:t>абилитации</a:t>
            </a:r>
            <a:r>
              <a:rPr lang="ru-RU" sz="2000" dirty="0" smtClean="0">
                <a:solidFill>
                  <a:srgbClr val="0000CC"/>
                </a:solidFill>
                <a:latin typeface="Monotype Corsiva" panose="03010101010201010101" pitchFamily="66" charset="0"/>
              </a:rPr>
              <a:t> детей, имеющих особенности развития</a:t>
            </a:r>
            <a:endParaRPr lang="ru-RU" sz="2000" dirty="0">
              <a:solidFill>
                <a:srgbClr val="0000CC"/>
              </a:solidFill>
              <a:latin typeface="Monotype Corsiva" panose="03010101010201010101" pitchFamily="66" charset="0"/>
            </a:endParaRPr>
          </a:p>
        </p:txBody>
      </p:sp>
      <p:sp>
        <p:nvSpPr>
          <p:cNvPr id="4" name="Стрелка вниз 3"/>
          <p:cNvSpPr/>
          <p:nvPr/>
        </p:nvSpPr>
        <p:spPr>
          <a:xfrm rot="2293879">
            <a:off x="2366609" y="3117128"/>
            <a:ext cx="360040" cy="61623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 rot="19677969">
            <a:off x="6065341" y="3120381"/>
            <a:ext cx="360040" cy="61623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67939461"/>
              </p:ext>
            </p:extLst>
          </p:nvPr>
        </p:nvGraphicFramePr>
        <p:xfrm>
          <a:off x="857224" y="3714752"/>
          <a:ext cx="7560840" cy="246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/>
                <a:gridCol w="2520280"/>
                <a:gridCol w="2520280"/>
              </a:tblGrid>
              <a:tr h="370840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err="1" smtClean="0">
                          <a:latin typeface="Times New Roman"/>
                          <a:ea typeface="Calibri"/>
                        </a:rPr>
                        <a:t>анималотерапия</a:t>
                      </a:r>
                      <a:r>
                        <a:rPr lang="ru-RU" sz="2000" dirty="0" smtClean="0">
                          <a:latin typeface="Times New Roman"/>
                          <a:ea typeface="Calibri"/>
                        </a:rPr>
                        <a:t>,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Times New Roman"/>
                          <a:ea typeface="Calibri"/>
                        </a:rPr>
                        <a:t>в том числе</a:t>
                      </a:r>
                      <a:endParaRPr lang="ru-RU" sz="2000" dirty="0" smtClean="0"/>
                    </a:p>
                    <a:p>
                      <a:endParaRPr lang="ru-RU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err="1" smtClean="0">
                          <a:latin typeface="Times New Roman"/>
                          <a:ea typeface="Calibri"/>
                        </a:rPr>
                        <a:t>гарденотерапия</a:t>
                      </a:r>
                      <a:r>
                        <a:rPr lang="ru-RU" sz="2000" dirty="0" smtClean="0">
                          <a:latin typeface="Times New Roman"/>
                          <a:ea typeface="Calibri"/>
                        </a:rPr>
                        <a:t> </a:t>
                      </a:r>
                      <a:endParaRPr lang="ru-RU" sz="2000" dirty="0" smtClean="0"/>
                    </a:p>
                    <a:p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канистерапия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иппотерапия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240994">
                <a:tc gridSpan="3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 gridSpan="3">
                  <a:txBody>
                    <a:bodyPr/>
                    <a:lstStyle/>
                    <a:p>
                      <a:pPr marL="0" indent="0" algn="ctr"/>
                      <a:r>
                        <a:rPr lang="ru-RU" sz="2000" b="1" u="sn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Внедрение , в том числе, с использованием имеющейся инфраструктуры города Ханты-Мансийска</a:t>
                      </a:r>
                      <a:endParaRPr lang="ru-RU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Правая фигурная скобка 10"/>
          <p:cNvSpPr/>
          <p:nvPr/>
        </p:nvSpPr>
        <p:spPr>
          <a:xfrm rot="16200000" flipH="1">
            <a:off x="4474343" y="1526393"/>
            <a:ext cx="469477" cy="7560838"/>
          </a:xfrm>
          <a:prstGeom prst="rightBrace">
            <a:avLst/>
          </a:prstGeom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 contourW="38100">
            <a:contourClr>
              <a:srgbClr val="FF0000"/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9" name="Picture 2" descr="C:\Users\Zavtur\Pictures\imgpreview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5225373"/>
            <a:ext cx="857224" cy="16326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885449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C:\Users\zam\Desktop\Для ОМО\Исполнено\Молодежный социальный совет\multi-color-pastel-background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Объект 2"/>
          <p:cNvSpPr txBox="1">
            <a:spLocks/>
          </p:cNvSpPr>
          <p:nvPr/>
        </p:nvSpPr>
        <p:spPr>
          <a:xfrm>
            <a:off x="680982" y="1133069"/>
            <a:ext cx="8139490" cy="50105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446088" algn="ctr">
              <a:buNone/>
            </a:pPr>
            <a:r>
              <a:rPr lang="ru-RU" sz="2400" b="1" dirty="0" smtClean="0">
                <a:latin typeface="Times New Roman"/>
                <a:ea typeface="Calibri"/>
              </a:rPr>
              <a:t>Реализация программы «Лучший друг»</a:t>
            </a:r>
          </a:p>
          <a:p>
            <a:pPr marL="0" indent="446088" algn="ctr">
              <a:buNone/>
            </a:pPr>
            <a:r>
              <a:rPr lang="ru-RU" sz="2400" b="1" dirty="0" smtClean="0">
                <a:latin typeface="Times New Roman"/>
                <a:ea typeface="Calibri"/>
              </a:rPr>
              <a:t>в соответствии с заключенными соглашениями</a:t>
            </a:r>
          </a:p>
          <a:p>
            <a:pPr marL="0" indent="446088" algn="just"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Региональная общественная спортивная организация «Федерация ездового спорта Ханты-Мансийского автономного округа – Югры»;</a:t>
            </a:r>
          </a:p>
          <a:p>
            <a:pPr marL="0" indent="446088" algn="just"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автономное учреждение Ханты-Мансийского автономного округа – Югры «Конноспортивный клуб «Мустанг»;</a:t>
            </a:r>
          </a:p>
          <a:p>
            <a:pPr marL="0" indent="446088" algn="just"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муниципальное учреждением дополнительного образования детей «Станция юного натуралиста»;</a:t>
            </a:r>
          </a:p>
          <a:p>
            <a:pPr marL="0" indent="446088" algn="just"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бюджетное учреждение Ханты-Мансийского автономного округа – Югры «Музей Природы и Человека»;</a:t>
            </a:r>
          </a:p>
          <a:p>
            <a:pPr marL="0" indent="446088" algn="just"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государственное учреждение</a:t>
            </a:r>
          </a:p>
          <a:p>
            <a:pPr marL="0" indent="446088"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«Природный парк «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Самаровский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Чугас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». </a:t>
            </a:r>
            <a:endParaRPr lang="ru-RU" sz="2000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indent="446088" algn="ctr">
              <a:buNone/>
            </a:pPr>
            <a:endParaRPr lang="ru-RU" sz="2000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indent="446088" algn="ctr">
              <a:buNone/>
            </a:pPr>
            <a:endParaRPr lang="ru-RU" sz="2000" dirty="0" smtClean="0">
              <a:latin typeface="Times New Roman"/>
              <a:ea typeface="Calibri"/>
            </a:endParaRPr>
          </a:p>
          <a:p>
            <a:pPr marL="0" indent="446088" algn="ctr">
              <a:buNone/>
            </a:pPr>
            <a:endParaRPr lang="ru-RU" dirty="0" smtClean="0">
              <a:latin typeface="Times New Roman"/>
              <a:ea typeface="Calibri"/>
            </a:endParaRPr>
          </a:p>
          <a:p>
            <a:pPr marL="0" indent="446088" algn="ctr">
              <a:buNone/>
            </a:pPr>
            <a:endParaRPr lang="ru-RU" dirty="0">
              <a:latin typeface="Times New Roman"/>
              <a:ea typeface="Calibri"/>
            </a:endParaRPr>
          </a:p>
          <a:p>
            <a:pPr marL="0" indent="446088" algn="just">
              <a:buNone/>
            </a:pPr>
            <a:endParaRPr lang="ru-RU" dirty="0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1481914" y="1124744"/>
            <a:ext cx="64087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7" name="Picture 5" descr="Y:\Яковлева\Лучик 2015\Печатная продукция\Логотип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90626" y="82362"/>
            <a:ext cx="1232671" cy="1156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Рисунок 16" descr="C:\Users\АСУП\Desktop\СРОЧНО МАРТ\Молодежные практики Иордан  до 16 03 2017\Картинки в роллап\Yugra-Coat-Of-Arms-russian-federation-39447962-2000-2320.pn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68" y="116632"/>
            <a:ext cx="1152128" cy="12048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323528" y="1133069"/>
            <a:ext cx="8136904" cy="453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266700" algn="ctr"/>
            <a:endParaRPr lang="ru-RU" sz="2350" dirty="0">
              <a:latin typeface="Times New Roman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59996" y="23562"/>
            <a:ext cx="70175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err="1" smtClean="0">
                <a:solidFill>
                  <a:srgbClr val="0000CC"/>
                </a:solidFill>
                <a:latin typeface="Monotype Corsiva" panose="03010101010201010101" pitchFamily="66" charset="0"/>
              </a:rPr>
              <a:t>Стажировочная</a:t>
            </a:r>
            <a:r>
              <a:rPr lang="ru-RU" sz="2000" dirty="0" smtClean="0">
                <a:solidFill>
                  <a:srgbClr val="0000CC"/>
                </a:solidFill>
                <a:latin typeface="Monotype Corsiva" panose="03010101010201010101" pitchFamily="66" charset="0"/>
              </a:rPr>
              <a:t> площадка </a:t>
            </a:r>
          </a:p>
          <a:p>
            <a:pPr algn="ctr"/>
            <a:r>
              <a:rPr lang="ru-RU" sz="2000" dirty="0" smtClean="0">
                <a:solidFill>
                  <a:srgbClr val="0000CC"/>
                </a:solidFill>
                <a:latin typeface="Monotype Corsiva" panose="03010101010201010101" pitchFamily="66" charset="0"/>
              </a:rPr>
              <a:t>«Внедрение технологии </a:t>
            </a:r>
            <a:r>
              <a:rPr lang="ru-RU" sz="2000" dirty="0" err="1" smtClean="0">
                <a:solidFill>
                  <a:srgbClr val="0000CC"/>
                </a:solidFill>
                <a:latin typeface="Monotype Corsiva" panose="03010101010201010101" pitchFamily="66" charset="0"/>
              </a:rPr>
              <a:t>анимало</a:t>
            </a:r>
            <a:r>
              <a:rPr lang="ru-RU" sz="2000" dirty="0" smtClean="0">
                <a:solidFill>
                  <a:srgbClr val="0000CC"/>
                </a:solidFill>
                <a:latin typeface="Monotype Corsiva" panose="03010101010201010101" pitchFamily="66" charset="0"/>
              </a:rPr>
              <a:t> и </a:t>
            </a:r>
            <a:r>
              <a:rPr lang="ru-RU" sz="2000" dirty="0" err="1" smtClean="0">
                <a:solidFill>
                  <a:srgbClr val="0000CC"/>
                </a:solidFill>
                <a:latin typeface="Monotype Corsiva" panose="03010101010201010101" pitchFamily="66" charset="0"/>
              </a:rPr>
              <a:t>гарденотерапии</a:t>
            </a:r>
            <a:r>
              <a:rPr lang="ru-RU" sz="2000" dirty="0" smtClean="0">
                <a:solidFill>
                  <a:srgbClr val="0000CC"/>
                </a:solidFill>
                <a:latin typeface="Monotype Corsiva" panose="03010101010201010101" pitchFamily="66" charset="0"/>
              </a:rPr>
              <a:t> в реабилитации и </a:t>
            </a:r>
            <a:r>
              <a:rPr lang="ru-RU" sz="2000" dirty="0" err="1" smtClean="0">
                <a:solidFill>
                  <a:srgbClr val="0000CC"/>
                </a:solidFill>
                <a:latin typeface="Monotype Corsiva" panose="03010101010201010101" pitchFamily="66" charset="0"/>
              </a:rPr>
              <a:t>абилитации</a:t>
            </a:r>
            <a:r>
              <a:rPr lang="ru-RU" sz="2000" dirty="0" smtClean="0">
                <a:solidFill>
                  <a:srgbClr val="0000CC"/>
                </a:solidFill>
                <a:latin typeface="Monotype Corsiva" panose="03010101010201010101" pitchFamily="66" charset="0"/>
              </a:rPr>
              <a:t> детей, имеющих особенности развития</a:t>
            </a:r>
            <a:endParaRPr lang="ru-RU" sz="2000" dirty="0">
              <a:solidFill>
                <a:srgbClr val="0000CC"/>
              </a:solidFill>
              <a:latin typeface="Monotype Corsiva" panose="03010101010201010101" pitchFamily="66" charset="0"/>
            </a:endParaRPr>
          </a:p>
        </p:txBody>
      </p:sp>
      <p:pic>
        <p:nvPicPr>
          <p:cNvPr id="1027" name="Picture 3" descr="C:\Users\Anatoliy\Desktop\ruchka-i-dokument-v-oranzhevojj-papke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88524" y="4857760"/>
            <a:ext cx="3055476" cy="20002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885449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C:\Users\zam\Desktop\Для ОМО\Исполнено\Молодежный социальный совет\multi-color-pastel-background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23807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Объект 2"/>
          <p:cNvSpPr txBox="1">
            <a:spLocks/>
          </p:cNvSpPr>
          <p:nvPr/>
        </p:nvSpPr>
        <p:spPr>
          <a:xfrm>
            <a:off x="899592" y="980728"/>
            <a:ext cx="7787208" cy="53285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266700" algn="just">
              <a:buNone/>
            </a:pPr>
            <a:endParaRPr lang="ru-RU" dirty="0" smtClean="0">
              <a:latin typeface="Times New Roman"/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1481914" y="1124744"/>
            <a:ext cx="64087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7" name="Picture 5" descr="Y:\Яковлева\Лучик 2015\Печатная продукция\Логотип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90626" y="82362"/>
            <a:ext cx="1232671" cy="1156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Рисунок 16" descr="C:\Users\АСУП\Desktop\СРОЧНО МАРТ\Молодежные практики Иордан  до 16 03 2017\Картинки в роллап\Yugra-Coat-Of-Arms-russian-federation-39447962-2000-2320.pn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68" y="116632"/>
            <a:ext cx="1152128" cy="12048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323528" y="1133069"/>
            <a:ext cx="813690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266700" algn="ctr"/>
            <a:r>
              <a:rPr lang="ru-RU" sz="2800" b="1" dirty="0" smtClean="0">
                <a:solidFill>
                  <a:srgbClr val="92D050"/>
                </a:solidFill>
                <a:latin typeface="Monotype Corsiva" panose="03010101010201010101" pitchFamily="66" charset="0"/>
                <a:ea typeface="Times New Roman"/>
              </a:rPr>
              <a:t>НАПРАВЛЕНИЯ ГАРДЕНОТЕРАПИИ</a:t>
            </a:r>
          </a:p>
          <a:p>
            <a:pPr lvl="0" indent="266700" algn="ctr"/>
            <a:r>
              <a:rPr lang="ru-RU" sz="2800" b="1" dirty="0" smtClean="0">
                <a:solidFill>
                  <a:srgbClr val="92D050"/>
                </a:solidFill>
                <a:latin typeface="Monotype Corsiva" panose="03010101010201010101" pitchFamily="66" charset="0"/>
              </a:rPr>
              <a:t>и профессиональный инструментарий</a:t>
            </a:r>
            <a:endParaRPr lang="ru-RU" sz="2800" dirty="0">
              <a:latin typeface="Times New Roman"/>
            </a:endParaRPr>
          </a:p>
        </p:txBody>
      </p:sp>
      <p:sp>
        <p:nvSpPr>
          <p:cNvPr id="11" name="Объект 2"/>
          <p:cNvSpPr txBox="1">
            <a:spLocks/>
          </p:cNvSpPr>
          <p:nvPr/>
        </p:nvSpPr>
        <p:spPr>
          <a:xfrm>
            <a:off x="899592" y="1685848"/>
            <a:ext cx="7787208" cy="49560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342900" algn="just">
              <a:lnSpc>
                <a:spcPct val="115000"/>
              </a:lnSpc>
              <a:spcAft>
                <a:spcPts val="0"/>
              </a:spcAft>
              <a:buNone/>
            </a:pPr>
            <a:endParaRPr lang="ru-RU" dirty="0">
              <a:ea typeface="Calibri"/>
              <a:cs typeface="Times New Roman"/>
            </a:endParaRPr>
          </a:p>
          <a:p>
            <a:pPr marL="0" indent="266700" algn="just">
              <a:buNone/>
            </a:pPr>
            <a:endParaRPr lang="ru-RU" dirty="0" smtClean="0">
              <a:latin typeface="Times New Roman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159996" y="23562"/>
            <a:ext cx="70175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err="1" smtClean="0">
                <a:solidFill>
                  <a:srgbClr val="0000CC"/>
                </a:solidFill>
                <a:latin typeface="Monotype Corsiva" panose="03010101010201010101" pitchFamily="66" charset="0"/>
              </a:rPr>
              <a:t>Стажировочная</a:t>
            </a:r>
            <a:r>
              <a:rPr lang="ru-RU" sz="2000" dirty="0" smtClean="0">
                <a:solidFill>
                  <a:srgbClr val="0000CC"/>
                </a:solidFill>
                <a:latin typeface="Monotype Corsiva" panose="03010101010201010101" pitchFamily="66" charset="0"/>
              </a:rPr>
              <a:t> площадка </a:t>
            </a:r>
          </a:p>
          <a:p>
            <a:pPr algn="ctr"/>
            <a:r>
              <a:rPr lang="ru-RU" sz="2000" dirty="0" smtClean="0">
                <a:solidFill>
                  <a:srgbClr val="0000CC"/>
                </a:solidFill>
                <a:latin typeface="Monotype Corsiva" panose="03010101010201010101" pitchFamily="66" charset="0"/>
              </a:rPr>
              <a:t>«Внедрение технологии </a:t>
            </a:r>
            <a:r>
              <a:rPr lang="ru-RU" sz="2000" dirty="0" err="1" smtClean="0">
                <a:solidFill>
                  <a:srgbClr val="0000CC"/>
                </a:solidFill>
                <a:latin typeface="Monotype Corsiva" panose="03010101010201010101" pitchFamily="66" charset="0"/>
              </a:rPr>
              <a:t>анимало</a:t>
            </a:r>
            <a:r>
              <a:rPr lang="ru-RU" sz="2000" dirty="0" smtClean="0">
                <a:solidFill>
                  <a:srgbClr val="0000CC"/>
                </a:solidFill>
                <a:latin typeface="Monotype Corsiva" panose="03010101010201010101" pitchFamily="66" charset="0"/>
              </a:rPr>
              <a:t> и </a:t>
            </a:r>
            <a:r>
              <a:rPr lang="ru-RU" sz="2000" dirty="0" err="1" smtClean="0">
                <a:solidFill>
                  <a:srgbClr val="0000CC"/>
                </a:solidFill>
                <a:latin typeface="Monotype Corsiva" panose="03010101010201010101" pitchFamily="66" charset="0"/>
              </a:rPr>
              <a:t>гарденотерапии</a:t>
            </a:r>
            <a:r>
              <a:rPr lang="ru-RU" sz="2000" dirty="0" smtClean="0">
                <a:solidFill>
                  <a:srgbClr val="0000CC"/>
                </a:solidFill>
                <a:latin typeface="Monotype Corsiva" panose="03010101010201010101" pitchFamily="66" charset="0"/>
              </a:rPr>
              <a:t> в реабилитации и </a:t>
            </a:r>
            <a:r>
              <a:rPr lang="ru-RU" sz="2000" dirty="0" err="1" smtClean="0">
                <a:solidFill>
                  <a:srgbClr val="0000CC"/>
                </a:solidFill>
                <a:latin typeface="Monotype Corsiva" panose="03010101010201010101" pitchFamily="66" charset="0"/>
              </a:rPr>
              <a:t>абилитации</a:t>
            </a:r>
            <a:r>
              <a:rPr lang="ru-RU" sz="2000" dirty="0" smtClean="0">
                <a:solidFill>
                  <a:srgbClr val="0000CC"/>
                </a:solidFill>
                <a:latin typeface="Monotype Corsiva" panose="03010101010201010101" pitchFamily="66" charset="0"/>
              </a:rPr>
              <a:t> детей, имеющих особенности развития</a:t>
            </a:r>
            <a:endParaRPr lang="ru-RU" sz="2000" dirty="0">
              <a:solidFill>
                <a:srgbClr val="0000CC"/>
              </a:solidFill>
              <a:latin typeface="Monotype Corsiva" panose="03010101010201010101" pitchFamily="66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52223520"/>
              </p:ext>
            </p:extLst>
          </p:nvPr>
        </p:nvGraphicFramePr>
        <p:xfrm>
          <a:off x="0" y="2857496"/>
          <a:ext cx="9144000" cy="36804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4572000"/>
              </a:tblGrid>
              <a:tr h="571504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комнатные растения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огород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программа по экологическому воспитанию детей с ограниченными возможностями «Наш дом – Природа»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познавательный экспериментально-исследовательский проект «Юный огородник»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программа «Обучение хозяйственно-бытовому труду» (уход за комнатными растениями, рассадой)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" name="Стрелка вниз 14"/>
          <p:cNvSpPr/>
          <p:nvPr/>
        </p:nvSpPr>
        <p:spPr>
          <a:xfrm rot="2714414">
            <a:off x="2460196" y="1961846"/>
            <a:ext cx="360040" cy="64071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низ 15"/>
          <p:cNvSpPr/>
          <p:nvPr/>
        </p:nvSpPr>
        <p:spPr>
          <a:xfrm rot="19396895">
            <a:off x="5863656" y="1974845"/>
            <a:ext cx="358530" cy="61623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20907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C:\Users\zam\Desktop\Для ОМО\Исполнено\Молодежный социальный совет\multi-color-pastel-background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23807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Объект 2"/>
          <p:cNvSpPr txBox="1">
            <a:spLocks/>
          </p:cNvSpPr>
          <p:nvPr/>
        </p:nvSpPr>
        <p:spPr>
          <a:xfrm>
            <a:off x="899592" y="980728"/>
            <a:ext cx="7787208" cy="53285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266700" algn="just">
              <a:buNone/>
            </a:pPr>
            <a:endParaRPr lang="ru-RU" dirty="0" smtClean="0">
              <a:latin typeface="Times New Roman"/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1481914" y="1124744"/>
            <a:ext cx="64087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7" name="Picture 5" descr="Y:\Яковлева\Лучик 2015\Печатная продукция\Логотип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90626" y="82362"/>
            <a:ext cx="1232671" cy="1156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Рисунок 16" descr="C:\Users\АСУП\Desktop\СРОЧНО МАРТ\Молодежные практики Иордан  до 16 03 2017\Картинки в роллап\Yugra-Coat-Of-Arms-russian-federation-39447962-2000-2320.pn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68" y="116632"/>
            <a:ext cx="1152128" cy="12048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323528" y="1133069"/>
            <a:ext cx="813690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6700" algn="ctr"/>
            <a:r>
              <a:rPr lang="ru-RU" sz="2800" b="1" dirty="0" smtClean="0">
                <a:solidFill>
                  <a:srgbClr val="92D050"/>
                </a:solidFill>
                <a:latin typeface="Monotype Corsiva" panose="03010101010201010101" pitchFamily="66" charset="0"/>
                <a:ea typeface="Times New Roman"/>
              </a:rPr>
              <a:t>АНИМАЛОТЕРАПИЯ</a:t>
            </a:r>
          </a:p>
          <a:p>
            <a:pPr indent="266700" algn="ctr"/>
            <a:r>
              <a:rPr lang="ru-RU" sz="2800" b="1" dirty="0" smtClean="0">
                <a:solidFill>
                  <a:srgbClr val="92D050"/>
                </a:solidFill>
                <a:latin typeface="Monotype Corsiva" panose="03010101010201010101" pitchFamily="66" charset="0"/>
              </a:rPr>
              <a:t>и профессиональный инструментарий</a:t>
            </a:r>
            <a:endParaRPr lang="ru-RU" sz="2800" dirty="0" smtClean="0">
              <a:latin typeface="Times New Roman"/>
            </a:endParaRPr>
          </a:p>
          <a:p>
            <a:pPr lvl="0" indent="266700" algn="ctr"/>
            <a:endParaRPr lang="ru-RU" sz="2800" dirty="0">
              <a:latin typeface="Times New Roman"/>
            </a:endParaRPr>
          </a:p>
        </p:txBody>
      </p:sp>
      <p:sp>
        <p:nvSpPr>
          <p:cNvPr id="11" name="Объект 2"/>
          <p:cNvSpPr txBox="1">
            <a:spLocks/>
          </p:cNvSpPr>
          <p:nvPr/>
        </p:nvSpPr>
        <p:spPr>
          <a:xfrm>
            <a:off x="899592" y="1685848"/>
            <a:ext cx="7787208" cy="49560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342900" algn="just">
              <a:lnSpc>
                <a:spcPct val="115000"/>
              </a:lnSpc>
              <a:spcAft>
                <a:spcPts val="0"/>
              </a:spcAft>
              <a:buNone/>
            </a:pPr>
            <a:endParaRPr lang="ru-RU" dirty="0">
              <a:ea typeface="Calibri"/>
              <a:cs typeface="Times New Roman"/>
            </a:endParaRPr>
          </a:p>
          <a:p>
            <a:pPr marL="0" indent="266700" algn="just">
              <a:buNone/>
            </a:pPr>
            <a:endParaRPr lang="ru-RU" dirty="0" smtClean="0">
              <a:latin typeface="Times New Roman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159996" y="23562"/>
            <a:ext cx="70175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err="1" smtClean="0">
                <a:solidFill>
                  <a:srgbClr val="0000CC"/>
                </a:solidFill>
                <a:latin typeface="Monotype Corsiva" panose="03010101010201010101" pitchFamily="66" charset="0"/>
              </a:rPr>
              <a:t>Стажировочная</a:t>
            </a:r>
            <a:r>
              <a:rPr lang="ru-RU" sz="2000" dirty="0" smtClean="0">
                <a:solidFill>
                  <a:srgbClr val="0000CC"/>
                </a:solidFill>
                <a:latin typeface="Monotype Corsiva" panose="03010101010201010101" pitchFamily="66" charset="0"/>
              </a:rPr>
              <a:t> площадка </a:t>
            </a:r>
          </a:p>
          <a:p>
            <a:pPr algn="ctr"/>
            <a:r>
              <a:rPr lang="ru-RU" sz="2000" dirty="0" smtClean="0">
                <a:solidFill>
                  <a:srgbClr val="0000CC"/>
                </a:solidFill>
                <a:latin typeface="Monotype Corsiva" panose="03010101010201010101" pitchFamily="66" charset="0"/>
              </a:rPr>
              <a:t>«Внедрение технологии </a:t>
            </a:r>
            <a:r>
              <a:rPr lang="ru-RU" sz="2000" dirty="0" err="1" smtClean="0">
                <a:solidFill>
                  <a:srgbClr val="0000CC"/>
                </a:solidFill>
                <a:latin typeface="Monotype Corsiva" panose="03010101010201010101" pitchFamily="66" charset="0"/>
              </a:rPr>
              <a:t>анимало</a:t>
            </a:r>
            <a:r>
              <a:rPr lang="ru-RU" sz="2000" dirty="0" smtClean="0">
                <a:solidFill>
                  <a:srgbClr val="0000CC"/>
                </a:solidFill>
                <a:latin typeface="Monotype Corsiva" panose="03010101010201010101" pitchFamily="66" charset="0"/>
              </a:rPr>
              <a:t> и </a:t>
            </a:r>
            <a:r>
              <a:rPr lang="ru-RU" sz="2000" dirty="0" err="1" smtClean="0">
                <a:solidFill>
                  <a:srgbClr val="0000CC"/>
                </a:solidFill>
                <a:latin typeface="Monotype Corsiva" panose="03010101010201010101" pitchFamily="66" charset="0"/>
              </a:rPr>
              <a:t>гарденотерапии</a:t>
            </a:r>
            <a:r>
              <a:rPr lang="ru-RU" sz="2000" dirty="0" smtClean="0">
                <a:solidFill>
                  <a:srgbClr val="0000CC"/>
                </a:solidFill>
                <a:latin typeface="Monotype Corsiva" panose="03010101010201010101" pitchFamily="66" charset="0"/>
              </a:rPr>
              <a:t> в реабилитации и </a:t>
            </a:r>
            <a:r>
              <a:rPr lang="ru-RU" sz="2000" dirty="0" err="1" smtClean="0">
                <a:solidFill>
                  <a:srgbClr val="0000CC"/>
                </a:solidFill>
                <a:latin typeface="Monotype Corsiva" panose="03010101010201010101" pitchFamily="66" charset="0"/>
              </a:rPr>
              <a:t>абилитации</a:t>
            </a:r>
            <a:r>
              <a:rPr lang="ru-RU" sz="2000" dirty="0" smtClean="0">
                <a:solidFill>
                  <a:srgbClr val="0000CC"/>
                </a:solidFill>
                <a:latin typeface="Monotype Corsiva" panose="03010101010201010101" pitchFamily="66" charset="0"/>
              </a:rPr>
              <a:t> детей, имеющих особенности развития</a:t>
            </a:r>
            <a:endParaRPr lang="ru-RU" sz="2000" dirty="0">
              <a:solidFill>
                <a:srgbClr val="0000CC"/>
              </a:solidFill>
              <a:latin typeface="Monotype Corsiva" panose="03010101010201010101" pitchFamily="66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52223520"/>
              </p:ext>
            </p:extLst>
          </p:nvPr>
        </p:nvGraphicFramePr>
        <p:xfrm>
          <a:off x="0" y="2286000"/>
          <a:ext cx="91440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/>
              </a:tblGrid>
              <a:tr h="370840">
                <a:tc>
                  <a:txBody>
                    <a:bodyPr/>
                    <a:lstStyle/>
                    <a:p>
                      <a:pPr marL="0" indent="444500">
                        <a:buFont typeface="Wingdings" pitchFamily="2" charset="2"/>
                        <a:buChar char="ü"/>
                      </a:pPr>
                      <a:r>
                        <a:rPr lang="ru-RU" sz="22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программа по экологическому воспитанию детей с ограниченными возможностями «Наш дом – Природа»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22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программа «Обучение хозяйственно-бытовому труду» (уход за животными)</a:t>
                      </a:r>
                      <a:endParaRPr lang="ru-RU" sz="22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2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программа оказания</a:t>
                      </a:r>
                      <a:r>
                        <a:rPr lang="ru-RU" sz="22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социально-коррекционной помощи детям раннего возраста в группах кратковременного пребывания «Малыш»</a:t>
                      </a:r>
                      <a:endParaRPr lang="ru-RU" sz="22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22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программа </a:t>
                      </a:r>
                      <a:r>
                        <a:rPr lang="ru-RU" sz="2200" b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социокультурной</a:t>
                      </a:r>
                      <a:r>
                        <a:rPr lang="ru-RU" sz="22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реабилитации детей с ограниченными возможностями «Хочу все знать»</a:t>
                      </a:r>
                      <a:endParaRPr lang="ru-RU" sz="22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2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программа ознакомления с окружающим детей дошкольного и</a:t>
                      </a:r>
                      <a:r>
                        <a:rPr lang="ru-RU" sz="22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младшего школьного возраста с различными нарушениями здоровья через просмотр отечественной мультипликации «</a:t>
                      </a:r>
                      <a:r>
                        <a:rPr lang="ru-RU" sz="2200" b="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Мультпланета</a:t>
                      </a:r>
                      <a:r>
                        <a:rPr lang="ru-RU" sz="22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  <a:endParaRPr lang="ru-RU" sz="22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2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школа для родителей «Я и мой особый ребенок»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820907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C:\Users\zam\Desktop\Для ОМО\Исполнено\Молодежный социальный совет\multi-color-pastel-background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23807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Объект 2"/>
          <p:cNvSpPr txBox="1">
            <a:spLocks/>
          </p:cNvSpPr>
          <p:nvPr/>
        </p:nvSpPr>
        <p:spPr>
          <a:xfrm>
            <a:off x="899592" y="980728"/>
            <a:ext cx="7787208" cy="53285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266700" algn="just">
              <a:buNone/>
            </a:pPr>
            <a:endParaRPr lang="ru-RU" dirty="0" smtClean="0">
              <a:latin typeface="Times New Roman"/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1481914" y="1124744"/>
            <a:ext cx="64087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7" name="Picture 5" descr="Y:\Яковлева\Лучик 2015\Печатная продукция\Логотип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90626" y="82362"/>
            <a:ext cx="1232671" cy="1156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Рисунок 16" descr="C:\Users\АСУП\Desktop\СРОЧНО МАРТ\Молодежные практики Иордан  до 16 03 2017\Картинки в роллап\Yugra-Coat-Of-Arms-russian-federation-39447962-2000-2320.pn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68" y="116632"/>
            <a:ext cx="1152128" cy="12048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323528" y="1133069"/>
            <a:ext cx="8136904" cy="8848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266700" algn="ctr"/>
            <a:r>
              <a:rPr lang="ru-RU" sz="2800" b="1" dirty="0" smtClean="0">
                <a:solidFill>
                  <a:srgbClr val="92D050"/>
                </a:solidFill>
                <a:latin typeface="Monotype Corsiva" panose="03010101010201010101" pitchFamily="66" charset="0"/>
                <a:ea typeface="Times New Roman"/>
              </a:rPr>
              <a:t>ФОРМЫ РАБОТЫ</a:t>
            </a:r>
            <a:r>
              <a:rPr lang="ru-RU" sz="2350" b="1" dirty="0" smtClean="0">
                <a:solidFill>
                  <a:srgbClr val="92D050"/>
                </a:solidFill>
                <a:latin typeface="Monotype Corsiva" panose="03010101010201010101" pitchFamily="66" charset="0"/>
                <a:ea typeface="Times New Roman"/>
              </a:rPr>
              <a:t>:</a:t>
            </a:r>
          </a:p>
          <a:p>
            <a:pPr lvl="0" indent="266700" algn="ctr"/>
            <a:endParaRPr lang="ru-RU" sz="2350" dirty="0">
              <a:latin typeface="Times New Roman"/>
            </a:endParaRPr>
          </a:p>
        </p:txBody>
      </p:sp>
      <p:sp>
        <p:nvSpPr>
          <p:cNvPr id="11" name="Объект 2"/>
          <p:cNvSpPr txBox="1">
            <a:spLocks/>
          </p:cNvSpPr>
          <p:nvPr/>
        </p:nvSpPr>
        <p:spPr>
          <a:xfrm>
            <a:off x="857224" y="1571612"/>
            <a:ext cx="7787208" cy="49560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342900" algn="just">
              <a:lnSpc>
                <a:spcPct val="115000"/>
              </a:lnSpc>
              <a:spcAft>
                <a:spcPts val="0"/>
              </a:spcAft>
              <a:buNone/>
            </a:pPr>
            <a:endParaRPr lang="ru-RU" dirty="0">
              <a:ea typeface="Calibri"/>
              <a:cs typeface="Times New Roman"/>
            </a:endParaRPr>
          </a:p>
          <a:p>
            <a:pPr marL="0" indent="266700" algn="just">
              <a:buNone/>
            </a:pPr>
            <a:endParaRPr lang="ru-RU" dirty="0" smtClean="0">
              <a:latin typeface="Times New Roman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57158" y="1928802"/>
            <a:ext cx="8352927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6088" algn="just">
              <a:buFont typeface="Wingdings" pitchFamily="2" charset="2"/>
              <a:buChar char="ü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коррекционно-развивающие занятия (индивидуальные, подгрупповые, групповые);</a:t>
            </a:r>
          </a:p>
          <a:p>
            <a:pPr marL="446088" algn="just">
              <a:buFont typeface="Wingdings" pitchFamily="2" charset="2"/>
              <a:buChar char="ü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экскурсии, прогулки, опытно-исследовательская работа;</a:t>
            </a:r>
          </a:p>
          <a:p>
            <a:pPr marL="446088" algn="just">
              <a:buFont typeface="Wingdings" pitchFamily="2" charset="2"/>
              <a:buChar char="ü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 родителями.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159996" y="23562"/>
            <a:ext cx="70175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err="1" smtClean="0">
                <a:solidFill>
                  <a:srgbClr val="0000CC"/>
                </a:solidFill>
                <a:latin typeface="Monotype Corsiva" panose="03010101010201010101" pitchFamily="66" charset="0"/>
              </a:rPr>
              <a:t>Стажировочная</a:t>
            </a:r>
            <a:r>
              <a:rPr lang="ru-RU" sz="2000" dirty="0" smtClean="0">
                <a:solidFill>
                  <a:srgbClr val="0000CC"/>
                </a:solidFill>
                <a:latin typeface="Monotype Corsiva" panose="03010101010201010101" pitchFamily="66" charset="0"/>
              </a:rPr>
              <a:t> площадка </a:t>
            </a:r>
          </a:p>
          <a:p>
            <a:pPr algn="ctr"/>
            <a:r>
              <a:rPr lang="ru-RU" sz="2000" dirty="0" smtClean="0">
                <a:solidFill>
                  <a:srgbClr val="0000CC"/>
                </a:solidFill>
                <a:latin typeface="Monotype Corsiva" panose="03010101010201010101" pitchFamily="66" charset="0"/>
              </a:rPr>
              <a:t>«Внедрение технологии </a:t>
            </a:r>
            <a:r>
              <a:rPr lang="ru-RU" sz="2000" dirty="0" err="1" smtClean="0">
                <a:solidFill>
                  <a:srgbClr val="0000CC"/>
                </a:solidFill>
                <a:latin typeface="Monotype Corsiva" panose="03010101010201010101" pitchFamily="66" charset="0"/>
              </a:rPr>
              <a:t>анимало</a:t>
            </a:r>
            <a:r>
              <a:rPr lang="ru-RU" sz="2000" dirty="0" smtClean="0">
                <a:solidFill>
                  <a:srgbClr val="0000CC"/>
                </a:solidFill>
                <a:latin typeface="Monotype Corsiva" panose="03010101010201010101" pitchFamily="66" charset="0"/>
              </a:rPr>
              <a:t> и </a:t>
            </a:r>
            <a:r>
              <a:rPr lang="ru-RU" sz="2000" dirty="0" err="1" smtClean="0">
                <a:solidFill>
                  <a:srgbClr val="0000CC"/>
                </a:solidFill>
                <a:latin typeface="Monotype Corsiva" panose="03010101010201010101" pitchFamily="66" charset="0"/>
              </a:rPr>
              <a:t>гарденотерапии</a:t>
            </a:r>
            <a:r>
              <a:rPr lang="ru-RU" sz="2000" dirty="0" smtClean="0">
                <a:solidFill>
                  <a:srgbClr val="0000CC"/>
                </a:solidFill>
                <a:latin typeface="Monotype Corsiva" panose="03010101010201010101" pitchFamily="66" charset="0"/>
              </a:rPr>
              <a:t> в реабилитации и </a:t>
            </a:r>
            <a:r>
              <a:rPr lang="ru-RU" sz="2000" dirty="0" err="1" smtClean="0">
                <a:solidFill>
                  <a:srgbClr val="0000CC"/>
                </a:solidFill>
                <a:latin typeface="Monotype Corsiva" panose="03010101010201010101" pitchFamily="66" charset="0"/>
              </a:rPr>
              <a:t>абилитации</a:t>
            </a:r>
            <a:r>
              <a:rPr lang="ru-RU" sz="2000" dirty="0" smtClean="0">
                <a:solidFill>
                  <a:srgbClr val="0000CC"/>
                </a:solidFill>
                <a:latin typeface="Monotype Corsiva" panose="03010101010201010101" pitchFamily="66" charset="0"/>
              </a:rPr>
              <a:t> детей, имеющих особенности развития</a:t>
            </a:r>
            <a:endParaRPr lang="ru-RU" sz="2000" dirty="0">
              <a:solidFill>
                <a:srgbClr val="0000CC"/>
              </a:solidFill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57697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C:\Users\zam\Desktop\Для ОМО\Исполнено\Молодежный социальный совет\multi-color-pastel-background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859" y="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Объект 2"/>
          <p:cNvSpPr txBox="1">
            <a:spLocks/>
          </p:cNvSpPr>
          <p:nvPr/>
        </p:nvSpPr>
        <p:spPr>
          <a:xfrm>
            <a:off x="899592" y="1052737"/>
            <a:ext cx="7787208" cy="52565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266700" algn="ctr">
              <a:spcBef>
                <a:spcPts val="0"/>
              </a:spcBef>
              <a:buNone/>
            </a:pPr>
            <a:endParaRPr lang="ru-RU" sz="4000" b="1" dirty="0" smtClean="0">
              <a:solidFill>
                <a:srgbClr val="92D050"/>
              </a:solidFill>
              <a:latin typeface="Monotype Corsiva" panose="03010101010201010101" pitchFamily="66" charset="0"/>
              <a:ea typeface="Times New Roman"/>
            </a:endParaRPr>
          </a:p>
          <a:p>
            <a:pPr marL="0" lvl="0" indent="266700" algn="ctr">
              <a:spcBef>
                <a:spcPts val="0"/>
              </a:spcBef>
              <a:buNone/>
            </a:pPr>
            <a:endParaRPr lang="ru-RU" sz="4000" b="1" dirty="0">
              <a:solidFill>
                <a:srgbClr val="92D050"/>
              </a:solidFill>
              <a:latin typeface="Monotype Corsiva" panose="03010101010201010101" pitchFamily="66" charset="0"/>
              <a:ea typeface="Times New Roman"/>
            </a:endParaRPr>
          </a:p>
          <a:p>
            <a:pPr marL="0" lvl="0" indent="266700" algn="ctr">
              <a:spcBef>
                <a:spcPts val="0"/>
              </a:spcBef>
              <a:buNone/>
            </a:pPr>
            <a:endParaRPr lang="ru-RU" sz="4000" b="1" dirty="0" smtClean="0">
              <a:solidFill>
                <a:srgbClr val="92D050"/>
              </a:solidFill>
              <a:latin typeface="Monotype Corsiva" panose="03010101010201010101" pitchFamily="66" charset="0"/>
              <a:ea typeface="Times New Roman"/>
            </a:endParaRPr>
          </a:p>
          <a:p>
            <a:pPr marL="0" lvl="0" indent="266700" algn="ctr">
              <a:spcBef>
                <a:spcPts val="0"/>
              </a:spcBef>
              <a:buNone/>
            </a:pPr>
            <a:r>
              <a:rPr lang="ru-RU" sz="6600" b="1" dirty="0" smtClean="0">
                <a:solidFill>
                  <a:srgbClr val="92D050"/>
                </a:solidFill>
                <a:latin typeface="Monotype Corsiva" panose="03010101010201010101" pitchFamily="66" charset="0"/>
                <a:ea typeface="Times New Roman"/>
              </a:rPr>
              <a:t>Спасибо за внимание!</a:t>
            </a:r>
            <a:endParaRPr lang="ru-RU" sz="66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marL="0" lvl="0" indent="266700" algn="just">
              <a:spcBef>
                <a:spcPts val="0"/>
              </a:spcBef>
              <a:buAutoNum type="arabicPeriod"/>
            </a:pPr>
            <a:endParaRPr lang="ru-RU" sz="1800" dirty="0" smtClean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marL="0" lvl="0" indent="266700" algn="just">
              <a:spcBef>
                <a:spcPts val="0"/>
              </a:spcBef>
              <a:buNone/>
            </a:pPr>
            <a:endParaRPr lang="ru-RU" sz="1800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L="0" indent="266700" algn="just">
              <a:buNone/>
            </a:pPr>
            <a:endParaRPr lang="ru-RU" sz="2400" dirty="0" smtClean="0">
              <a:latin typeface="Times New Roman"/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1318807" y="1052736"/>
            <a:ext cx="64087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7" name="Picture 5" descr="Y:\Яковлева\Лучик 2015\Печатная продукция\Логотип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90626" y="82362"/>
            <a:ext cx="1232671" cy="1156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Рисунок 16" descr="C:\Users\АСУП\Desktop\СРОЧНО МАРТ\Молодежные практики Иордан  до 16 03 2017\Картинки в роллап\Yugra-Coat-Of-Arms-russian-federation-39447962-2000-2320.pn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68" y="116632"/>
            <a:ext cx="1152128" cy="12048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1159996" y="23562"/>
            <a:ext cx="70175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err="1" smtClean="0">
                <a:solidFill>
                  <a:srgbClr val="0000CC"/>
                </a:solidFill>
                <a:latin typeface="Monotype Corsiva" panose="03010101010201010101" pitchFamily="66" charset="0"/>
              </a:rPr>
              <a:t>Стажировочная</a:t>
            </a:r>
            <a:r>
              <a:rPr lang="ru-RU" sz="2000" dirty="0" smtClean="0">
                <a:solidFill>
                  <a:srgbClr val="0000CC"/>
                </a:solidFill>
                <a:latin typeface="Monotype Corsiva" panose="03010101010201010101" pitchFamily="66" charset="0"/>
              </a:rPr>
              <a:t> площадка </a:t>
            </a:r>
          </a:p>
          <a:p>
            <a:pPr algn="ctr"/>
            <a:r>
              <a:rPr lang="ru-RU" sz="2000" dirty="0" smtClean="0">
                <a:solidFill>
                  <a:srgbClr val="0000CC"/>
                </a:solidFill>
                <a:latin typeface="Monotype Corsiva" panose="03010101010201010101" pitchFamily="66" charset="0"/>
              </a:rPr>
              <a:t>«Внедрение технологии </a:t>
            </a:r>
            <a:r>
              <a:rPr lang="ru-RU" sz="2000" dirty="0" err="1" smtClean="0">
                <a:solidFill>
                  <a:srgbClr val="0000CC"/>
                </a:solidFill>
                <a:latin typeface="Monotype Corsiva" panose="03010101010201010101" pitchFamily="66" charset="0"/>
              </a:rPr>
              <a:t>анимало</a:t>
            </a:r>
            <a:r>
              <a:rPr lang="ru-RU" sz="2000" dirty="0" smtClean="0">
                <a:solidFill>
                  <a:srgbClr val="0000CC"/>
                </a:solidFill>
                <a:latin typeface="Monotype Corsiva" panose="03010101010201010101" pitchFamily="66" charset="0"/>
              </a:rPr>
              <a:t> и </a:t>
            </a:r>
            <a:r>
              <a:rPr lang="ru-RU" sz="2000" dirty="0" err="1" smtClean="0">
                <a:solidFill>
                  <a:srgbClr val="0000CC"/>
                </a:solidFill>
                <a:latin typeface="Monotype Corsiva" panose="03010101010201010101" pitchFamily="66" charset="0"/>
              </a:rPr>
              <a:t>гарденотерапии</a:t>
            </a:r>
            <a:r>
              <a:rPr lang="ru-RU" sz="2000" dirty="0" smtClean="0">
                <a:solidFill>
                  <a:srgbClr val="0000CC"/>
                </a:solidFill>
                <a:latin typeface="Monotype Corsiva" panose="03010101010201010101" pitchFamily="66" charset="0"/>
              </a:rPr>
              <a:t> в реабилитации и </a:t>
            </a:r>
            <a:r>
              <a:rPr lang="ru-RU" sz="2000" dirty="0" err="1" smtClean="0">
                <a:solidFill>
                  <a:srgbClr val="0000CC"/>
                </a:solidFill>
                <a:latin typeface="Monotype Corsiva" panose="03010101010201010101" pitchFamily="66" charset="0"/>
              </a:rPr>
              <a:t>абилитации</a:t>
            </a:r>
            <a:r>
              <a:rPr lang="ru-RU" sz="2000" dirty="0" smtClean="0">
                <a:solidFill>
                  <a:srgbClr val="0000CC"/>
                </a:solidFill>
                <a:latin typeface="Monotype Corsiva" panose="03010101010201010101" pitchFamily="66" charset="0"/>
              </a:rPr>
              <a:t> детей, имеющих особенности развития</a:t>
            </a:r>
            <a:endParaRPr lang="ru-RU" sz="2000" dirty="0">
              <a:solidFill>
                <a:srgbClr val="0000CC"/>
              </a:solidFill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46211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615</TotalTime>
  <Words>561</Words>
  <Application>Microsoft Office PowerPoint</Application>
  <PresentationFormat>Экран (4:3)</PresentationFormat>
  <Paragraphs>87</Paragraphs>
  <Slides>8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Яковлева Ксения Юрьевна</dc:creator>
  <cp:lastModifiedBy>Пользователь Windows</cp:lastModifiedBy>
  <cp:revision>72</cp:revision>
  <dcterms:created xsi:type="dcterms:W3CDTF">2017-03-17T06:57:08Z</dcterms:created>
  <dcterms:modified xsi:type="dcterms:W3CDTF">2017-11-01T17:33:58Z</dcterms:modified>
</cp:coreProperties>
</file>