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302" r:id="rId4"/>
    <p:sldId id="286" r:id="rId5"/>
    <p:sldId id="288" r:id="rId6"/>
    <p:sldId id="299" r:id="rId7"/>
    <p:sldId id="298" r:id="rId8"/>
    <p:sldId id="304" r:id="rId9"/>
    <p:sldId id="30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00"/>
    <a:srgbClr val="CCFF99"/>
    <a:srgbClr val="996633"/>
    <a:srgbClr val="CC6600"/>
    <a:srgbClr val="FF9900"/>
    <a:srgbClr val="008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571" autoAdjust="0"/>
    <p:restoredTop sz="94600"/>
  </p:normalViewPr>
  <p:slideViewPr>
    <p:cSldViewPr>
      <p:cViewPr>
        <p:scale>
          <a:sx n="100" d="100"/>
          <a:sy n="100" d="100"/>
        </p:scale>
        <p:origin x="-1824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665770592483188"/>
          <c:y val="3.4375000000000086E-2"/>
          <c:w val="0.38971466405693556"/>
          <c:h val="0.766103979899669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от общего числа участников группы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95000"/>
                  </a:schemeClr>
                </a:gs>
                <a:gs pos="100000">
                  <a:schemeClr val="accent1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1">
                  <a:shade val="30000"/>
                  <a:satMod val="120000"/>
                </a:schemeClr>
              </a:contourClr>
            </a:sp3d>
          </c:spPr>
          <c:invertIfNegative val="0"/>
          <c:cat>
            <c:strRef>
              <c:f>Лист1!$A$2:$A$7</c:f>
              <c:strCache>
                <c:ptCount val="6"/>
                <c:pt idx="0">
                  <c:v>Общекультурная польза </c:v>
                </c:pt>
                <c:pt idx="1">
                  <c:v>Практическая польза</c:v>
                </c:pt>
                <c:pt idx="2">
                  <c:v>Новизна информации</c:v>
                </c:pt>
                <c:pt idx="3">
                  <c:v>Качество занятий</c:v>
                </c:pt>
                <c:pt idx="4">
                  <c:v>Усвоение содержания</c:v>
                </c:pt>
                <c:pt idx="5">
                  <c:v>Возможность применения методов в реальной жизни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99</c:v>
                </c:pt>
                <c:pt idx="1">
                  <c:v>100</c:v>
                </c:pt>
                <c:pt idx="2">
                  <c:v>99</c:v>
                </c:pt>
                <c:pt idx="3">
                  <c:v>100</c:v>
                </c:pt>
                <c:pt idx="4">
                  <c:v>99</c:v>
                </c:pt>
                <c:pt idx="5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229888"/>
        <c:axId val="228231424"/>
      </c:barChart>
      <c:catAx>
        <c:axId val="2282298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28231424"/>
        <c:crosses val="autoZero"/>
        <c:auto val="1"/>
        <c:lblAlgn val="ctr"/>
        <c:lblOffset val="100"/>
        <c:noMultiLvlLbl val="0"/>
      </c:catAx>
      <c:valAx>
        <c:axId val="228231424"/>
        <c:scaling>
          <c:orientation val="minMax"/>
          <c:max val="100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228229888"/>
        <c:crosses val="autoZero"/>
        <c:crossBetween val="between"/>
        <c:majorUnit val="20"/>
        <c:minorUnit val="4"/>
      </c:valAx>
    </c:plotArea>
    <c:legend>
      <c:legendPos val="r"/>
      <c:layout>
        <c:manualLayout>
          <c:xMode val="edge"/>
          <c:yMode val="edge"/>
          <c:x val="0.52674917247756936"/>
          <c:y val="0.87432767611359252"/>
          <c:w val="0.4732508275224323"/>
          <c:h val="0.1256723238864112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ECCFF-5DC5-4D02-8436-0EC0F5590F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4F220-4600-4F40-9111-FE308369FD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621F3-E70F-4C9F-A3D3-C445839CC62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35C37-1E67-4466-B2C2-AD86C2B5E5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64A92-55E4-4CC4-9BFF-9DE6DF23C76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1891-F397-4D75-BE04-9E77821398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C05E6-4208-48DF-BC81-8718E8E0151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700F6-97D1-42FC-9A14-FF783A8939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5E8EF-4AA3-47F9-8A26-D8983AE143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A62D1-A06B-4FF6-A5D2-1D39FAA435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520F9-DC4E-412B-81D5-8AD3E6E9D5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 advClick="0" advTm="3417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E9A5F6EE-5FE2-49E5-AC9D-914AF8B7DF4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3" r:id="rId2"/>
    <p:sldLayoutId id="2147483752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53" r:id="rId9"/>
    <p:sldLayoutId id="2147483749" r:id="rId10"/>
    <p:sldLayoutId id="2147483750" r:id="rId11"/>
  </p:sldLayoutIdLst>
  <p:transition spd="med" advClick="0" advTm="3417"/>
  <p:timing>
    <p:tnLst>
      <p:par>
        <p:cTn id="1" dur="indefinite" restart="never" nodeType="tmRoot"/>
      </p:par>
    </p:tnLst>
  </p:timing>
  <p:txStyles>
    <p:titleStyle>
      <a:lvl1pPr marL="319088" indent="-319088" algn="r" rtl="0" eaLnBrk="1" fontAlgn="base" hangingPunct="1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1" fontAlgn="base" hangingPunct="1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1" fontAlgn="base" hangingPunct="1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1" fontAlgn="base" hangingPunct="1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1" fontAlgn="base" hangingPunct="1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1" fontAlgn="base" hangingPunct="1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1" fontAlgn="base" hangingPunct="1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1" fontAlgn="base" hangingPunct="1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1" fontAlgn="base" hangingPunct="1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1" fontAlgn="base" hangingPunct="1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user\Desktop\&#1052;&#1059;&#1047;&#1067;&#1050;&#1040;&#1051;&#1068;&#1053;&#1054;&#1045;%20&#1057;&#1054;&#1055;&#1056;&#1054;&#1042;&#1054;&#1046;&#1044;&#1045;&#1053;&#1048;&#1045;%20&#1051;&#1059;&#1063;&#1048;&#1050;%2015%20&#1051;&#1045;&#1058;\&#1051;&#1091;&#1095;&#1080;&#1082;%20&#1074;%20&#1083;&#1080;&#1094;&#1072;&#1093;.mp3" TargetMode="External"/><Relationship Id="rId6" Type="http://schemas.openxmlformats.org/officeDocument/2006/relationships/image" Target="../media/image3.jpeg"/><Relationship Id="rId5" Type="http://schemas.openxmlformats.org/officeDocument/2006/relationships/hyperlink" Target="mailto:mail@luchikhm.ru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http://www.mykolachumak.com/wp-content/uploads/2010/03/101.jpg" TargetMode="Externa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682625" y="4772025"/>
            <a:ext cx="7561263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2D5902"/>
              </a:buClr>
              <a:buFont typeface="Wingdings" pitchFamily="2" charset="2"/>
              <a:buNone/>
            </a:pPr>
            <a:endParaRPr lang="ru-RU" altLang="ru-RU" b="1" i="1" dirty="0">
              <a:solidFill>
                <a:srgbClr val="CC3300"/>
              </a:solidFill>
            </a:endParaRPr>
          </a:p>
        </p:txBody>
      </p:sp>
      <p:sp>
        <p:nvSpPr>
          <p:cNvPr id="5124" name="Rectangle 10"/>
          <p:cNvSpPr>
            <a:spLocks noChangeArrowheads="1"/>
          </p:cNvSpPr>
          <p:nvPr/>
        </p:nvSpPr>
        <p:spPr bwMode="auto">
          <a:xfrm>
            <a:off x="467544" y="332656"/>
            <a:ext cx="8424936" cy="4032448"/>
          </a:xfrm>
          <a:prstGeom prst="rect">
            <a:avLst/>
          </a:prstGeom>
          <a:noFill/>
          <a:ln w="19050">
            <a:solidFill>
              <a:schemeClr val="bg2">
                <a:lumMod val="50000"/>
              </a:schemeClr>
            </a:solidFill>
            <a:prstDash val="sysDot"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 typeface="Arial" charset="0"/>
              <a:buNone/>
            </a:pPr>
            <a:endParaRPr kumimoji="0" lang="ru-RU" alt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Font typeface="Arial" charset="0"/>
              <a:buNone/>
            </a:pPr>
            <a:r>
              <a:rPr kumimoji="0"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Бюджетное </a:t>
            </a:r>
            <a:r>
              <a:rPr kumimoji="0" lang="ru-RU" altLang="ru-RU" b="1" dirty="0">
                <a:solidFill>
                  <a:schemeClr val="tx2">
                    <a:lumMod val="75000"/>
                  </a:schemeClr>
                </a:solidFill>
              </a:rPr>
              <a:t>учреждение</a:t>
            </a:r>
            <a:br>
              <a:rPr kumimoji="0" lang="ru-RU" altLang="ru-RU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kumimoji="0" lang="ru-RU" altLang="ru-RU" b="1" dirty="0">
                <a:solidFill>
                  <a:schemeClr val="tx2">
                    <a:lumMod val="75000"/>
                  </a:schemeClr>
                </a:solidFill>
              </a:rPr>
              <a:t>Ханты-Мансийского автономного округа – </a:t>
            </a:r>
            <a:r>
              <a:rPr kumimoji="0" lang="ru-RU" altLang="ru-RU" b="1" dirty="0" smtClean="0">
                <a:solidFill>
                  <a:schemeClr val="tx2">
                    <a:lumMod val="75000"/>
                  </a:schemeClr>
                </a:solidFill>
              </a:rPr>
              <a:t>Югры</a:t>
            </a:r>
          </a:p>
          <a:p>
            <a:pPr algn="ctr">
              <a:buFont typeface="Arial" charset="0"/>
              <a:buNone/>
            </a:pPr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Font typeface="Arial" charset="0"/>
              <a:buNone/>
            </a:pPr>
            <a:endParaRPr lang="ru-RU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Font typeface="Arial" charset="0"/>
              <a:buNone/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«Реабилитационный центр для детей и подростков с ограниченными возможностями 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«Лучик»</a:t>
            </a:r>
            <a:endParaRPr kumimoji="0" lang="ru-RU" alt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125" name="Picture 17" descr="герб-хмао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476672"/>
            <a:ext cx="739775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Line 18"/>
          <p:cNvSpPr>
            <a:spLocks noChangeShapeType="1"/>
          </p:cNvSpPr>
          <p:nvPr/>
        </p:nvSpPr>
        <p:spPr bwMode="auto">
          <a:xfrm>
            <a:off x="971600" y="2060848"/>
            <a:ext cx="7704856" cy="0"/>
          </a:xfrm>
          <a:prstGeom prst="line">
            <a:avLst/>
          </a:prstGeom>
          <a:noFill/>
          <a:ln w="66675" cmpd="tri">
            <a:solidFill>
              <a:srgbClr val="333399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 dirty="0"/>
          </a:p>
        </p:txBody>
      </p:sp>
      <p:pic>
        <p:nvPicPr>
          <p:cNvPr id="5127" name="Picture 19" descr="Безимени-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476672"/>
            <a:ext cx="1042987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Rectangle 22"/>
          <p:cNvSpPr>
            <a:spLocks noChangeArrowheads="1"/>
          </p:cNvSpPr>
          <p:nvPr/>
        </p:nvSpPr>
        <p:spPr bwMode="auto">
          <a:xfrm>
            <a:off x="720725" y="-100013"/>
            <a:ext cx="7702550" cy="1296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buFont typeface="Arial" charset="0"/>
              <a:buNone/>
            </a:pPr>
            <a:endParaRPr lang="ru-RU" altLang="ru-RU" sz="2000" b="1" dirty="0">
              <a:solidFill>
                <a:schemeClr val="accent2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88024" y="4725144"/>
            <a:ext cx="399593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2D5902"/>
              </a:buClr>
              <a:buFont typeface="Wingdings" pitchFamily="2" charset="2"/>
              <a:buNone/>
            </a:pPr>
            <a:r>
              <a:rPr lang="ru-RU" alt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Адрес: ул. Красногвардейская, д.7а,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2D5902"/>
              </a:buClr>
              <a:buFont typeface="Wingdings" pitchFamily="2" charset="2"/>
              <a:buNone/>
            </a:pPr>
            <a:r>
              <a:rPr lang="ru-RU" alt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г.Ханты-Мансийск,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2D5902"/>
              </a:buClr>
              <a:buFont typeface="Wingdings" pitchFamily="2" charset="2"/>
              <a:buNone/>
            </a:pPr>
            <a:r>
              <a:rPr lang="ru-RU" alt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тел./факс: 8 (3467) 33-61-62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2D5902"/>
              </a:buClr>
              <a:buFont typeface="Wingdings" pitchFamily="2" charset="2"/>
              <a:buNone/>
            </a:pPr>
            <a:r>
              <a:rPr lang="en-US" alt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E-mail</a:t>
            </a:r>
            <a:r>
              <a:rPr lang="ru-RU" alt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en-US" altLang="ru-RU" sz="1600" b="1" i="1" dirty="0" smtClean="0">
                <a:solidFill>
                  <a:schemeClr val="tx2">
                    <a:lumMod val="75000"/>
                  </a:schemeClr>
                </a:solidFill>
                <a:hlinkClick r:id="rId5"/>
              </a:rPr>
              <a:t>mail@luchikhm.ru</a:t>
            </a:r>
            <a:endParaRPr lang="ru-RU" altLang="ru-RU" sz="1600" b="1" i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2D5902"/>
              </a:buClr>
            </a:pPr>
            <a:r>
              <a:rPr lang="ru-RU" alt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Директор: Завтур Мария Александровна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2D5902"/>
              </a:buClr>
              <a:buFont typeface="Wingdings" pitchFamily="2" charset="2"/>
              <a:buNone/>
            </a:pPr>
            <a:endParaRPr lang="ru-RU" altLang="ru-RU" b="1" i="1" dirty="0">
              <a:solidFill>
                <a:srgbClr val="CC3300"/>
              </a:solidFill>
            </a:endParaRPr>
          </a:p>
        </p:txBody>
      </p:sp>
      <p:pic>
        <p:nvPicPr>
          <p:cNvPr id="10" name="Рисунок 9" descr="C:\Users\zam\Desktop\znak_kids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3573016"/>
            <a:ext cx="685800" cy="665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zam\Desktop\images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72400" y="3573016"/>
            <a:ext cx="5461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Лучик в лицах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8429652" y="6215082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51520" y="1412776"/>
            <a:ext cx="8675688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ru-RU" sz="54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Narkisim" pitchFamily="34" charset="-79"/>
              </a:rPr>
              <a:t>Группа поддержки</a:t>
            </a:r>
          </a:p>
          <a:p>
            <a:pPr algn="ctr">
              <a:defRPr/>
            </a:pPr>
            <a:endParaRPr lang="ru-RU" sz="2000" b="1" dirty="0" smtClean="0"/>
          </a:p>
          <a:p>
            <a:pPr algn="ctr">
              <a:defRPr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программа занятий для родителей,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воспитывающих детей с ограниченными возможностями здоровья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21507" name="Group 14"/>
          <p:cNvGrpSpPr>
            <a:grpSpLocks/>
          </p:cNvGrpSpPr>
          <p:nvPr/>
        </p:nvGrpSpPr>
        <p:grpSpPr bwMode="auto">
          <a:xfrm>
            <a:off x="251520" y="548680"/>
            <a:ext cx="8640514" cy="1152128"/>
            <a:chOff x="68" y="-63"/>
            <a:chExt cx="5692" cy="675"/>
          </a:xfrm>
        </p:grpSpPr>
        <p:pic>
          <p:nvPicPr>
            <p:cNvPr id="21508" name="Picture 15" descr="герб-хмао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" y="46"/>
              <a:ext cx="466" cy="5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09" name="Line 16"/>
            <p:cNvSpPr>
              <a:spLocks noChangeShapeType="1"/>
            </p:cNvSpPr>
            <p:nvPr/>
          </p:nvSpPr>
          <p:spPr bwMode="auto">
            <a:xfrm>
              <a:off x="567" y="527"/>
              <a:ext cx="4581" cy="0"/>
            </a:xfrm>
            <a:prstGeom prst="line">
              <a:avLst/>
            </a:prstGeom>
            <a:noFill/>
            <a:ln w="66675" cmpd="tri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pic>
          <p:nvPicPr>
            <p:cNvPr id="21510" name="Picture 17" descr="Безимени-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103" y="0"/>
              <a:ext cx="657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1" name="Rectangle 18"/>
            <p:cNvSpPr>
              <a:spLocks noChangeArrowheads="1"/>
            </p:cNvSpPr>
            <p:nvPr/>
          </p:nvSpPr>
          <p:spPr bwMode="auto">
            <a:xfrm>
              <a:off x="454" y="-63"/>
              <a:ext cx="4852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>
                <a:buFont typeface="Arial" charset="0"/>
                <a:buNone/>
              </a:pPr>
              <a:r>
                <a:rPr lang="ru-RU" altLang="ru-RU" sz="2000" b="1">
                  <a:solidFill>
                    <a:schemeClr val="accent2"/>
                  </a:solidFill>
                </a:rPr>
                <a:t>Реабилитационный центр для детей и подростков </a:t>
              </a:r>
              <a:br>
                <a:rPr lang="ru-RU" altLang="ru-RU" sz="2000" b="1">
                  <a:solidFill>
                    <a:schemeClr val="accent2"/>
                  </a:solidFill>
                </a:rPr>
              </a:br>
              <a:r>
                <a:rPr lang="ru-RU" altLang="ru-RU" sz="2000" b="1">
                  <a:solidFill>
                    <a:schemeClr val="accent2"/>
                  </a:solidFill>
                </a:rPr>
                <a:t>с ограниченными возможностями «Лучик»</a:t>
              </a:r>
            </a:p>
          </p:txBody>
        </p:sp>
      </p:grpSp>
      <p:pic>
        <p:nvPicPr>
          <p:cNvPr id="1026" name="Picture 2" descr="http://www.mykolachumak.com/wp-content/uploads/2010/03/101.jp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786050" y="3429000"/>
            <a:ext cx="3361522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636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899592" y="692696"/>
            <a:ext cx="7488832" cy="5616624"/>
          </a:xfrm>
        </p:spPr>
        <p:txBody>
          <a:bodyPr/>
          <a:lstStyle/>
          <a:p>
            <a:pPr marL="0" indent="447675"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Группа поддержки родителей – инновационная форма оказания психологической помощи родителям, испытывающим трудности в воспитании детей с ОВЗ, в организации ухода и заботы о них.</a:t>
            </a:r>
          </a:p>
          <a:p>
            <a:pPr marL="0" indent="447675"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Работа в группе поддержки позволяет родителям преодолеть актуальные психологические проблемы, расширить и укрепить социальные связи, получить необходимую психологическую помощь и консультацию специалистов центра.</a:t>
            </a:r>
          </a:p>
          <a:p>
            <a:pPr marL="0" indent="447675" algn="just">
              <a:lnSpc>
                <a:spcPct val="150000"/>
              </a:lnSpc>
              <a:buNone/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Результатом работы группы поддержки является улучшение эмоционального состояния участников группы, способность родителей к конструктивному взаимодействию с ребенком и социумом в целом. </a:t>
            </a: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ru-RU" sz="20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med" advClick="0" advTm="151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539552" y="2348880"/>
            <a:ext cx="8229600" cy="416592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447675" algn="just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 групповой  психологической  помощи  родителям ребенка  с  ОВЗ  и  создание  условий  для  взаимоподдержки  семей  и их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жизни</a:t>
            </a:r>
            <a:endParaRPr lang="ru-RU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70609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ЦЕЛЬ: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med" advClick="0" advTm="627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251520" y="1484784"/>
            <a:ext cx="8363272" cy="49685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4476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Создание в группе атмосферы доверия и положительного микроклимата.</a:t>
            </a:r>
          </a:p>
          <a:p>
            <a:pPr marL="0" indent="4476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Содействие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преодолению психологических проблем родителей, связанных с воспитанием ребенка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ОВЗ,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улучшение психоэмоционального состояния участников группы.  </a:t>
            </a:r>
          </a:p>
          <a:p>
            <a:pPr marL="0" indent="4476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Коррекция иррациональных ожиданий от ребенка.</a:t>
            </a:r>
          </a:p>
          <a:p>
            <a:pPr marL="0" indent="4476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Просвещение участников группы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части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возрастных психологических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особенностей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детей,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особенностей 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развития и конкретных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нарушений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развития.</a:t>
            </a:r>
          </a:p>
          <a:p>
            <a:pPr marL="0" indent="4476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Обучение  конструктивным навыкам коммуникации участников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группы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положительной стратегии поведения.</a:t>
            </a:r>
          </a:p>
          <a:p>
            <a:pPr marL="0" indent="4476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6.  Формирование  активной жизненной позиции и построение перспектив в решении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проблем,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связанных с социализацией ребенка, для преодоления социальной изоляции.</a:t>
            </a:r>
          </a:p>
          <a:p>
            <a:pPr marL="0" indent="447675" algn="just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   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0609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ЗАДАЧИ: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custDataLst>
      <p:tags r:id="rId1"/>
    </p:custDataLst>
  </p:cSld>
  <p:clrMapOvr>
    <a:masterClrMapping/>
  </p:clrMapOvr>
  <p:transition spd="med" advClick="0" advTm="149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836712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Участники программы: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родители и/или законные представители, воспитывающие ребенка с особенностями развития.</a:t>
            </a:r>
          </a:p>
          <a:p>
            <a:pPr algn="just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Группа от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7 до 15 человек.</a:t>
            </a:r>
          </a:p>
          <a:p>
            <a:pPr algn="just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Сроки реализации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:	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программа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циклична, рассчитана на 6 месяцев с периодичностью занятий 1 раз в неделю, продолжительность одного занятия 3 академических часа.</a:t>
            </a:r>
          </a:p>
          <a:p>
            <a:pPr algn="just"/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Программа  предполагает групповую  работу с родителями  под  руководством  психолога, социального педагога, проведение консультативной работы.</a:t>
            </a:r>
          </a:p>
          <a:p>
            <a:pPr algn="just"/>
            <a:endParaRPr lang="ru-RU" dirty="0" smtClean="0"/>
          </a:p>
        </p:txBody>
      </p:sp>
    </p:spTree>
    <p:custDataLst>
      <p:tags r:id="rId1"/>
    </p:custDataLst>
  </p:cSld>
  <p:clrMapOvr>
    <a:masterClrMapping/>
  </p:clrMapOvr>
  <p:transition spd="med" advClick="0" advTm="121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31750" ty="0" sx="100000" sy="100000" flip="none" algn="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Рисунок1.jpg"/>
          <p:cNvPicPr>
            <a:picLocks noChangeAspect="1" noChangeArrowheads="1"/>
          </p:cNvPicPr>
          <p:nvPr/>
        </p:nvPicPr>
        <p:blipFill>
          <a:blip r:embed="rId3" cstate="print"/>
          <a:srcRect t="6263"/>
          <a:stretch>
            <a:fillRect/>
          </a:stretch>
        </p:blipFill>
        <p:spPr bwMode="auto">
          <a:xfrm>
            <a:off x="-214346" y="-428652"/>
            <a:ext cx="9929882" cy="7286652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535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1115616" y="476672"/>
            <a:ext cx="7173416" cy="2121416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ПРОМЕЖУТОЧНЫЕ ИТОГИ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Результаты</a:t>
            </a:r>
          </a:p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анкетирования участников группы</a:t>
            </a:r>
          </a:p>
          <a:p>
            <a:pPr algn="ctr"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74324993"/>
              </p:ext>
            </p:extLst>
          </p:nvPr>
        </p:nvGraphicFramePr>
        <p:xfrm>
          <a:off x="0" y="1844824"/>
          <a:ext cx="892899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 advClick="0" advTm="15257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ZODP\Desktop\группа поддержки\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093461">
            <a:off x="428298" y="1080696"/>
            <a:ext cx="3648900" cy="25841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1" name="Picture 7" descr="C:\Users\ZODP\Desktop\группа поддержки\20160302_19041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56232" y="714356"/>
            <a:ext cx="4636158" cy="27860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32" name="Picture 8" descr="C:\Users\ZODP\Desktop\группа поддержки\20160302_19022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487840">
            <a:off x="3113520" y="2812453"/>
            <a:ext cx="3603348" cy="35865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 advClick="0" advTm="7612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heme/theme1.xml><?xml version="1.0" encoding="utf-8"?>
<a:theme xmlns:a="http://schemas.openxmlformats.org/drawingml/2006/main" name="Лучик 2013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Лучик 2013</Template>
  <TotalTime>696</TotalTime>
  <Words>268</Words>
  <Application>Microsoft Office PowerPoint</Application>
  <PresentationFormat>Экран (4:3)</PresentationFormat>
  <Paragraphs>39</Paragraphs>
  <Slides>9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Лучик 2013</vt:lpstr>
      <vt:lpstr>Презентация PowerPoint</vt:lpstr>
      <vt:lpstr>Презентация PowerPoint</vt:lpstr>
      <vt:lpstr>Презентация PowerPoint</vt:lpstr>
      <vt:lpstr>ЦЕЛЬ: </vt:lpstr>
      <vt:lpstr>ЗАДАЧИ: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БУ "РЦ "Лучик"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«Реабилитационный центр для детей и подростков с ограниченными возможностями  «Лучик»</dc:title>
  <dc:creator>Коломиец</dc:creator>
  <cp:lastModifiedBy>Mansur</cp:lastModifiedBy>
  <cp:revision>119</cp:revision>
  <dcterms:created xsi:type="dcterms:W3CDTF">2016-02-29T12:13:33Z</dcterms:created>
  <dcterms:modified xsi:type="dcterms:W3CDTF">2017-11-01T18:01:06Z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TC102499511049</vt:lpwstr>
  </property>
</Properties>
</file>